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6858000" cx="12192000"/>
  <p:notesSz cx="6858000" cy="9144000"/>
  <p:embeddedFontLst>
    <p:embeddedFont>
      <p:font typeface="Century Gothic"/>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32" roundtripDataSignature="AMtx7mjgZuTQzm7Dk5u7JKhVpix4wjC9u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CenturyGothic-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enturyGothic-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enturyGothic-boldItalic.fntdata"/><Relationship Id="rId30" Type="http://schemas.openxmlformats.org/officeDocument/2006/relationships/font" Target="fonts/CenturyGothic-italic.fntdata"/><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CO"/>
              <a:t>https://youtu.be/-C-YpcVkvc8</a:t>
            </a:r>
            <a:endParaRPr/>
          </a:p>
        </p:txBody>
      </p:sp>
      <p:sp>
        <p:nvSpPr>
          <p:cNvPr id="342" name="Google Shape;342;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type="title">
  <p:cSld name="TITLE">
    <p:spTree>
      <p:nvGrpSpPr>
        <p:cNvPr id="22" name="Shape 22"/>
        <p:cNvGrpSpPr/>
        <p:nvPr/>
      </p:nvGrpSpPr>
      <p:grpSpPr>
        <a:xfrm>
          <a:off x="0" y="0"/>
          <a:ext cx="0" cy="0"/>
          <a:chOff x="0" y="0"/>
          <a:chExt cx="0" cy="0"/>
        </a:xfrm>
      </p:grpSpPr>
      <p:grpSp>
        <p:nvGrpSpPr>
          <p:cNvPr id="23" name="Google Shape;23;p24"/>
          <p:cNvGrpSpPr/>
          <p:nvPr/>
        </p:nvGrpSpPr>
        <p:grpSpPr>
          <a:xfrm>
            <a:off x="0" y="0"/>
            <a:ext cx="12192000" cy="6858000"/>
            <a:chOff x="0" y="0"/>
            <a:chExt cx="12192000" cy="6858000"/>
          </a:xfrm>
        </p:grpSpPr>
        <p:sp>
          <p:nvSpPr>
            <p:cNvPr id="24" name="Google Shape;24;p2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6" name="Google Shape;26;p24"/>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4"/>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440"/>
              <a:buNone/>
              <a:defRPr cap="none">
                <a:solidFill>
                  <a:srgbClr val="EE52A4"/>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28" name="Google Shape;28;p24"/>
          <p:cNvSpPr txBox="1"/>
          <p:nvPr>
            <p:ph idx="10" type="dt"/>
          </p:nvPr>
        </p:nvSpPr>
        <p:spPr>
          <a:xfrm rot="5400000">
            <a:off x="10158984" y="1792224"/>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4"/>
          <p:cNvSpPr txBox="1"/>
          <p:nvPr>
            <p:ph idx="11" type="ftr"/>
          </p:nvPr>
        </p:nvSpPr>
        <p:spPr>
          <a:xfrm rot="5400000">
            <a:off x="8951976" y="3227832"/>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panorámica con descripción">
  <p:cSld name="Imagen panorámica con descripción">
    <p:spTree>
      <p:nvGrpSpPr>
        <p:cNvPr id="120" name="Shape 120"/>
        <p:cNvGrpSpPr/>
        <p:nvPr/>
      </p:nvGrpSpPr>
      <p:grpSpPr>
        <a:xfrm>
          <a:off x="0" y="0"/>
          <a:ext cx="0" cy="0"/>
          <a:chOff x="0" y="0"/>
          <a:chExt cx="0" cy="0"/>
        </a:xfrm>
      </p:grpSpPr>
      <p:grpSp>
        <p:nvGrpSpPr>
          <p:cNvPr id="121" name="Google Shape;121;p33"/>
          <p:cNvGrpSpPr/>
          <p:nvPr/>
        </p:nvGrpSpPr>
        <p:grpSpPr>
          <a:xfrm>
            <a:off x="0" y="0"/>
            <a:ext cx="12192000" cy="6858000"/>
            <a:chOff x="0" y="0"/>
            <a:chExt cx="12192000" cy="6858000"/>
          </a:xfrm>
        </p:grpSpPr>
        <p:sp>
          <p:nvSpPr>
            <p:cNvPr id="122" name="Google Shape;122;p3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3"/>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3"/>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3"/>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3"/>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3"/>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3"/>
            <p:cNvSpPr/>
            <p:nvPr/>
          </p:nvSpPr>
          <p:spPr>
            <a:xfrm rot="10371525">
              <a:off x="263767" y="443825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3"/>
            <p:cNvSpPr/>
            <p:nvPr/>
          </p:nvSpPr>
          <p:spPr>
            <a:xfrm rot="10800000">
              <a:off x="459506" y="321130"/>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30" name="Google Shape;130;p3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31" name="Google Shape;131;p33"/>
          <p:cNvSpPr txBox="1"/>
          <p:nvPr>
            <p:ph type="title"/>
          </p:nvPr>
        </p:nvSpPr>
        <p:spPr>
          <a:xfrm>
            <a:off x="1154954" y="4969927"/>
            <a:ext cx="8825659"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33"/>
          <p:cNvSpPr/>
          <p:nvPr>
            <p:ph idx="2" type="pic"/>
          </p:nvPr>
        </p:nvSpPr>
        <p:spPr>
          <a:xfrm>
            <a:off x="1154954" y="685800"/>
            <a:ext cx="8825659" cy="3429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33" name="Google Shape;133;p33"/>
          <p:cNvSpPr txBox="1"/>
          <p:nvPr>
            <p:ph idx="1" type="body"/>
          </p:nvPr>
        </p:nvSpPr>
        <p:spPr>
          <a:xfrm>
            <a:off x="1154954" y="5536665"/>
            <a:ext cx="8825658"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34" name="Google Shape;134;p3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3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3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escripción" showMasterSp="0">
  <p:cSld name="Título y descripción">
    <p:spTree>
      <p:nvGrpSpPr>
        <p:cNvPr id="138" name="Shape 138"/>
        <p:cNvGrpSpPr/>
        <p:nvPr/>
      </p:nvGrpSpPr>
      <p:grpSpPr>
        <a:xfrm>
          <a:off x="0" y="0"/>
          <a:ext cx="0" cy="0"/>
          <a:chOff x="0" y="0"/>
          <a:chExt cx="0" cy="0"/>
        </a:xfrm>
      </p:grpSpPr>
      <p:grpSp>
        <p:nvGrpSpPr>
          <p:cNvPr id="139" name="Google Shape;139;p34"/>
          <p:cNvGrpSpPr/>
          <p:nvPr/>
        </p:nvGrpSpPr>
        <p:grpSpPr>
          <a:xfrm>
            <a:off x="0" y="0"/>
            <a:ext cx="12192000" cy="6858000"/>
            <a:chOff x="0" y="0"/>
            <a:chExt cx="12192000" cy="6858000"/>
          </a:xfrm>
        </p:grpSpPr>
        <p:sp>
          <p:nvSpPr>
            <p:cNvPr id="140" name="Google Shape;140;p3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4"/>
            <p:cNvSpPr/>
            <p:nvPr/>
          </p:nvSpPr>
          <p:spPr>
            <a:xfrm rot="-589932">
              <a:off x="8490951" y="271487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4"/>
            <p:cNvSpPr/>
            <p:nvPr/>
          </p:nvSpPr>
          <p:spPr>
            <a:xfrm>
              <a:off x="455612" y="2801319"/>
              <a:ext cx="11277600" cy="3602637"/>
            </a:xfrm>
            <a:custGeom>
              <a:rect b="b" l="l" r="r" t="t"/>
              <a:pathLst>
                <a:path extrusionOk="0" h="7946" w="1000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48" name="Google Shape;148;p3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49" name="Google Shape;149;p34"/>
          <p:cNvSpPr txBox="1"/>
          <p:nvPr>
            <p:ph type="title"/>
          </p:nvPr>
        </p:nvSpPr>
        <p:spPr>
          <a:xfrm>
            <a:off x="1148798" y="1063417"/>
            <a:ext cx="8831816" cy="137298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34"/>
          <p:cNvSpPr txBox="1"/>
          <p:nvPr>
            <p:ph idx="1" type="body"/>
          </p:nvPr>
        </p:nvSpPr>
        <p:spPr>
          <a:xfrm>
            <a:off x="1154954" y="3543300"/>
            <a:ext cx="8825659" cy="24765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51" name="Google Shape;151;p3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3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3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con descripción" showMasterSp="0">
  <p:cSld name="Cita con descripción">
    <p:spTree>
      <p:nvGrpSpPr>
        <p:cNvPr id="155" name="Shape 155"/>
        <p:cNvGrpSpPr/>
        <p:nvPr/>
      </p:nvGrpSpPr>
      <p:grpSpPr>
        <a:xfrm>
          <a:off x="0" y="0"/>
          <a:ext cx="0" cy="0"/>
          <a:chOff x="0" y="0"/>
          <a:chExt cx="0" cy="0"/>
        </a:xfrm>
      </p:grpSpPr>
      <p:grpSp>
        <p:nvGrpSpPr>
          <p:cNvPr id="156" name="Google Shape;156;p35"/>
          <p:cNvGrpSpPr/>
          <p:nvPr/>
        </p:nvGrpSpPr>
        <p:grpSpPr>
          <a:xfrm>
            <a:off x="0" y="0"/>
            <a:ext cx="12192000" cy="6858000"/>
            <a:chOff x="0" y="0"/>
            <a:chExt cx="12192000" cy="6858000"/>
          </a:xfrm>
        </p:grpSpPr>
        <p:sp>
          <p:nvSpPr>
            <p:cNvPr id="157" name="Google Shape;157;p3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5"/>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5"/>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5"/>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5"/>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5"/>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5"/>
            <p:cNvSpPr/>
            <p:nvPr/>
          </p:nvSpPr>
          <p:spPr>
            <a:xfrm rot="-589932">
              <a:off x="8490951" y="41851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5"/>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65" name="Google Shape;165;p35"/>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6" name="Google Shape;166;p35"/>
          <p:cNvSpPr txBox="1"/>
          <p:nvPr/>
        </p:nvSpPr>
        <p:spPr>
          <a:xfrm>
            <a:off x="881566" y="607336"/>
            <a:ext cx="801912"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s-CO" sz="9600">
                <a:solidFill>
                  <a:srgbClr val="EE52A4"/>
                </a:solidFill>
                <a:latin typeface="Arial"/>
                <a:ea typeface="Arial"/>
                <a:cs typeface="Arial"/>
                <a:sym typeface="Arial"/>
              </a:rPr>
              <a:t>“</a:t>
            </a:r>
            <a:endParaRPr/>
          </a:p>
        </p:txBody>
      </p:sp>
      <p:sp>
        <p:nvSpPr>
          <p:cNvPr id="167" name="Google Shape;167;p35"/>
          <p:cNvSpPr txBox="1"/>
          <p:nvPr/>
        </p:nvSpPr>
        <p:spPr>
          <a:xfrm>
            <a:off x="9884458" y="2613787"/>
            <a:ext cx="652763"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s-CO" sz="9600">
                <a:solidFill>
                  <a:srgbClr val="EE52A4"/>
                </a:solidFill>
                <a:latin typeface="Arial"/>
                <a:ea typeface="Arial"/>
                <a:cs typeface="Arial"/>
                <a:sym typeface="Arial"/>
              </a:rPr>
              <a:t>”</a:t>
            </a:r>
            <a:endParaRPr/>
          </a:p>
        </p:txBody>
      </p:sp>
      <p:sp>
        <p:nvSpPr>
          <p:cNvPr id="168" name="Google Shape;168;p35"/>
          <p:cNvSpPr txBox="1"/>
          <p:nvPr>
            <p:ph type="title"/>
          </p:nvPr>
        </p:nvSpPr>
        <p:spPr>
          <a:xfrm>
            <a:off x="1581878" y="982134"/>
            <a:ext cx="8453906" cy="269663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9" name="Google Shape;169;p35"/>
          <p:cNvSpPr txBox="1"/>
          <p:nvPr>
            <p:ph idx="1" type="body"/>
          </p:nvPr>
        </p:nvSpPr>
        <p:spPr>
          <a:xfrm>
            <a:off x="1945945" y="3678766"/>
            <a:ext cx="7731219"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rgbClr val="EE52A4"/>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0" name="Google Shape;170;p35"/>
          <p:cNvSpPr txBox="1"/>
          <p:nvPr>
            <p:ph idx="2" type="body"/>
          </p:nvPr>
        </p:nvSpPr>
        <p:spPr>
          <a:xfrm>
            <a:off x="1154954" y="5029199"/>
            <a:ext cx="9244897" cy="997857"/>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1" name="Google Shape;171;p3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2" name="Google Shape;172;p3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3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jeta de nombre" showMasterSp="0">
  <p:cSld name="Tarjeta de nombre">
    <p:spTree>
      <p:nvGrpSpPr>
        <p:cNvPr id="175" name="Shape 175"/>
        <p:cNvGrpSpPr/>
        <p:nvPr/>
      </p:nvGrpSpPr>
      <p:grpSpPr>
        <a:xfrm>
          <a:off x="0" y="0"/>
          <a:ext cx="0" cy="0"/>
          <a:chOff x="0" y="0"/>
          <a:chExt cx="0" cy="0"/>
        </a:xfrm>
      </p:grpSpPr>
      <p:grpSp>
        <p:nvGrpSpPr>
          <p:cNvPr id="176" name="Google Shape;176;p36"/>
          <p:cNvGrpSpPr/>
          <p:nvPr/>
        </p:nvGrpSpPr>
        <p:grpSpPr>
          <a:xfrm>
            <a:off x="0" y="0"/>
            <a:ext cx="12192000" cy="6858000"/>
            <a:chOff x="0" y="0"/>
            <a:chExt cx="12192000" cy="6858000"/>
          </a:xfrm>
        </p:grpSpPr>
        <p:sp>
          <p:nvSpPr>
            <p:cNvPr id="177" name="Google Shape;177;p36"/>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6"/>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6"/>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6"/>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6"/>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6"/>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6"/>
            <p:cNvSpPr/>
            <p:nvPr/>
          </p:nvSpPr>
          <p:spPr>
            <a:xfrm rot="-589932">
              <a:off x="8490951" y="4193583"/>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6"/>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85" name="Google Shape;185;p36"/>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86" name="Google Shape;186;p36"/>
          <p:cNvSpPr txBox="1"/>
          <p:nvPr>
            <p:ph type="title"/>
          </p:nvPr>
        </p:nvSpPr>
        <p:spPr>
          <a:xfrm>
            <a:off x="1154954" y="2370667"/>
            <a:ext cx="8825660" cy="1822514"/>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7" name="Google Shape;187;p36"/>
          <p:cNvSpPr txBox="1"/>
          <p:nvPr>
            <p:ph idx="1" type="body"/>
          </p:nvPr>
        </p:nvSpPr>
        <p:spPr>
          <a:xfrm>
            <a:off x="1154954" y="5024967"/>
            <a:ext cx="882565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88" name="Google Shape;188;p3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9" name="Google Shape;189;p36"/>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0" name="Google Shape;190;p36"/>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3">
  <p:cSld name="Columna 3">
    <p:spTree>
      <p:nvGrpSpPr>
        <p:cNvPr id="192" name="Shape 192"/>
        <p:cNvGrpSpPr/>
        <p:nvPr/>
      </p:nvGrpSpPr>
      <p:grpSpPr>
        <a:xfrm>
          <a:off x="0" y="0"/>
          <a:ext cx="0" cy="0"/>
          <a:chOff x="0" y="0"/>
          <a:chExt cx="0" cy="0"/>
        </a:xfrm>
      </p:grpSpPr>
      <p:sp>
        <p:nvSpPr>
          <p:cNvPr id="193" name="Google Shape;193;p37"/>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4" name="Google Shape;194;p37"/>
          <p:cNvSpPr txBox="1"/>
          <p:nvPr>
            <p:ph idx="1" type="body"/>
          </p:nvPr>
        </p:nvSpPr>
        <p:spPr>
          <a:xfrm>
            <a:off x="1154954" y="2603502"/>
            <a:ext cx="314187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5" name="Google Shape;195;p37"/>
          <p:cNvSpPr txBox="1"/>
          <p:nvPr>
            <p:ph idx="2" type="body"/>
          </p:nvPr>
        </p:nvSpPr>
        <p:spPr>
          <a:xfrm>
            <a:off x="1154953" y="3179764"/>
            <a:ext cx="314187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96" name="Google Shape;196;p37"/>
          <p:cNvSpPr txBox="1"/>
          <p:nvPr>
            <p:ph idx="3" type="body"/>
          </p:nvPr>
        </p:nvSpPr>
        <p:spPr>
          <a:xfrm>
            <a:off x="4512721" y="2603500"/>
            <a:ext cx="314700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7" name="Google Shape;197;p37"/>
          <p:cNvSpPr txBox="1"/>
          <p:nvPr>
            <p:ph idx="4" type="body"/>
          </p:nvPr>
        </p:nvSpPr>
        <p:spPr>
          <a:xfrm>
            <a:off x="4512721" y="3179763"/>
            <a:ext cx="314700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98" name="Google Shape;198;p37"/>
          <p:cNvSpPr txBox="1"/>
          <p:nvPr>
            <p:ph idx="5" type="body"/>
          </p:nvPr>
        </p:nvSpPr>
        <p:spPr>
          <a:xfrm>
            <a:off x="7888135" y="2603501"/>
            <a:ext cx="314573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9" name="Google Shape;199;p37"/>
          <p:cNvSpPr txBox="1"/>
          <p:nvPr>
            <p:ph idx="6" type="body"/>
          </p:nvPr>
        </p:nvSpPr>
        <p:spPr>
          <a:xfrm>
            <a:off x="7888329" y="3179762"/>
            <a:ext cx="3145536"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00" name="Google Shape;200;p37"/>
          <p:cNvCxnSpPr/>
          <p:nvPr/>
        </p:nvCxnSpPr>
        <p:spPr>
          <a:xfrm>
            <a:off x="440397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01" name="Google Shape;201;p37"/>
          <p:cNvCxnSpPr/>
          <p:nvPr/>
        </p:nvCxnSpPr>
        <p:spPr>
          <a:xfrm>
            <a:off x="777240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02" name="Google Shape;202;p37"/>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3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4" name="Google Shape;204;p3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de imagen 3">
  <p:cSld name="Columna de imagen 3">
    <p:spTree>
      <p:nvGrpSpPr>
        <p:cNvPr id="205" name="Shape 205"/>
        <p:cNvGrpSpPr/>
        <p:nvPr/>
      </p:nvGrpSpPr>
      <p:grpSpPr>
        <a:xfrm>
          <a:off x="0" y="0"/>
          <a:ext cx="0" cy="0"/>
          <a:chOff x="0" y="0"/>
          <a:chExt cx="0" cy="0"/>
        </a:xfrm>
      </p:grpSpPr>
      <p:sp>
        <p:nvSpPr>
          <p:cNvPr id="206" name="Google Shape;206;p38"/>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7" name="Google Shape;207;p38"/>
          <p:cNvSpPr txBox="1"/>
          <p:nvPr>
            <p:ph idx="1" type="body"/>
          </p:nvPr>
        </p:nvSpPr>
        <p:spPr>
          <a:xfrm>
            <a:off x="1154954" y="4532844"/>
            <a:ext cx="30504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08" name="Google Shape;208;p38"/>
          <p:cNvSpPr/>
          <p:nvPr>
            <p:ph idx="2" type="pic"/>
          </p:nvPr>
        </p:nvSpPr>
        <p:spPr>
          <a:xfrm>
            <a:off x="1334553"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09" name="Google Shape;209;p38"/>
          <p:cNvSpPr txBox="1"/>
          <p:nvPr>
            <p:ph idx="3" type="body"/>
          </p:nvPr>
        </p:nvSpPr>
        <p:spPr>
          <a:xfrm>
            <a:off x="1154954" y="5109106"/>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0" name="Google Shape;210;p38"/>
          <p:cNvSpPr txBox="1"/>
          <p:nvPr>
            <p:ph idx="4" type="body"/>
          </p:nvPr>
        </p:nvSpPr>
        <p:spPr>
          <a:xfrm>
            <a:off x="4568865" y="4532844"/>
            <a:ext cx="3050438" cy="576263"/>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1" name="Google Shape;211;p38"/>
          <p:cNvSpPr/>
          <p:nvPr>
            <p:ph idx="5" type="pic"/>
          </p:nvPr>
        </p:nvSpPr>
        <p:spPr>
          <a:xfrm>
            <a:off x="4748462" y="2603500"/>
            <a:ext cx="2691243"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12" name="Google Shape;212;p38"/>
          <p:cNvSpPr txBox="1"/>
          <p:nvPr>
            <p:ph idx="6" type="body"/>
          </p:nvPr>
        </p:nvSpPr>
        <p:spPr>
          <a:xfrm>
            <a:off x="4570172" y="5109105"/>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3" name="Google Shape;213;p38"/>
          <p:cNvSpPr txBox="1"/>
          <p:nvPr>
            <p:ph idx="7" type="body"/>
          </p:nvPr>
        </p:nvSpPr>
        <p:spPr>
          <a:xfrm>
            <a:off x="7982775" y="4532845"/>
            <a:ext cx="3051095"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4" name="Google Shape;214;p38"/>
          <p:cNvSpPr/>
          <p:nvPr>
            <p:ph idx="8" type="pic"/>
          </p:nvPr>
        </p:nvSpPr>
        <p:spPr>
          <a:xfrm>
            <a:off x="8163031"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15" name="Google Shape;215;p38"/>
          <p:cNvSpPr txBox="1"/>
          <p:nvPr>
            <p:ph idx="9" type="body"/>
          </p:nvPr>
        </p:nvSpPr>
        <p:spPr>
          <a:xfrm>
            <a:off x="7982775" y="5109104"/>
            <a:ext cx="3051096"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16" name="Google Shape;216;p38"/>
          <p:cNvCxnSpPr/>
          <p:nvPr/>
        </p:nvCxnSpPr>
        <p:spPr>
          <a:xfrm>
            <a:off x="440583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17" name="Google Shape;217;p38"/>
          <p:cNvCxnSpPr/>
          <p:nvPr/>
        </p:nvCxnSpPr>
        <p:spPr>
          <a:xfrm>
            <a:off x="7797802"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18" name="Google Shape;218;p38"/>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9" name="Google Shape;219;p38"/>
          <p:cNvSpPr txBox="1"/>
          <p:nvPr>
            <p:ph idx="11" type="ftr"/>
          </p:nvPr>
        </p:nvSpPr>
        <p:spPr>
          <a:xfrm>
            <a:off x="561111" y="6391838"/>
            <a:ext cx="3644282"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0" name="Google Shape;220;p3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221" name="Shape 221"/>
        <p:cNvGrpSpPr/>
        <p:nvPr/>
      </p:nvGrpSpPr>
      <p:grpSpPr>
        <a:xfrm>
          <a:off x="0" y="0"/>
          <a:ext cx="0" cy="0"/>
          <a:chOff x="0" y="0"/>
          <a:chExt cx="0" cy="0"/>
        </a:xfrm>
      </p:grpSpPr>
      <p:sp>
        <p:nvSpPr>
          <p:cNvPr id="222" name="Google Shape;222;p39"/>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3" name="Google Shape;223;p39"/>
          <p:cNvSpPr txBox="1"/>
          <p:nvPr>
            <p:ph idx="1" type="body"/>
          </p:nvPr>
        </p:nvSpPr>
        <p:spPr>
          <a:xfrm rot="5400000">
            <a:off x="3859634" y="-101179"/>
            <a:ext cx="3416300" cy="882565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24" name="Google Shape;224;p39"/>
          <p:cNvSpPr txBox="1"/>
          <p:nvPr>
            <p:ph idx="10" type="dt"/>
          </p:nvPr>
        </p:nvSpPr>
        <p:spPr>
          <a:xfrm>
            <a:off x="10695439"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5" name="Google Shape;225;p39"/>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6" name="Google Shape;226;p3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showMasterSp="0" type="vertTitleAndTx">
  <p:cSld name="VERTICAL_TITLE_AND_VERTICAL_TEXT">
    <p:spTree>
      <p:nvGrpSpPr>
        <p:cNvPr id="227" name="Shape 227"/>
        <p:cNvGrpSpPr/>
        <p:nvPr/>
      </p:nvGrpSpPr>
      <p:grpSpPr>
        <a:xfrm>
          <a:off x="0" y="0"/>
          <a:ext cx="0" cy="0"/>
          <a:chOff x="0" y="0"/>
          <a:chExt cx="0" cy="0"/>
        </a:xfrm>
      </p:grpSpPr>
      <p:grpSp>
        <p:nvGrpSpPr>
          <p:cNvPr id="228" name="Google Shape;228;p40"/>
          <p:cNvGrpSpPr/>
          <p:nvPr/>
        </p:nvGrpSpPr>
        <p:grpSpPr>
          <a:xfrm>
            <a:off x="0" y="0"/>
            <a:ext cx="12192000" cy="6858000"/>
            <a:chOff x="0" y="0"/>
            <a:chExt cx="12192000" cy="6858000"/>
          </a:xfrm>
        </p:grpSpPr>
        <p:sp>
          <p:nvSpPr>
            <p:cNvPr id="229" name="Google Shape;229;p4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0"/>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0"/>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0"/>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0"/>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0"/>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0"/>
            <p:cNvSpPr/>
            <p:nvPr/>
          </p:nvSpPr>
          <p:spPr>
            <a:xfrm>
              <a:off x="414867" y="402165"/>
              <a:ext cx="6510866"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0"/>
            <p:cNvSpPr/>
            <p:nvPr/>
          </p:nvSpPr>
          <p:spPr>
            <a:xfrm rot="5101749">
              <a:off x="6294738" y="457773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0"/>
            <p:cNvSpPr/>
            <p:nvPr/>
          </p:nvSpPr>
          <p:spPr>
            <a:xfrm rot="5400000">
              <a:off x="44492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38" name="Google Shape;238;p4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39" name="Google Shape;239;p40"/>
          <p:cNvSpPr txBox="1"/>
          <p:nvPr>
            <p:ph type="title"/>
          </p:nvPr>
        </p:nvSpPr>
        <p:spPr>
          <a:xfrm rot="5400000">
            <a:off x="6915923" y="2947780"/>
            <a:ext cx="4748590" cy="140996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0" name="Google Shape;240;p40"/>
          <p:cNvSpPr txBox="1"/>
          <p:nvPr>
            <p:ph idx="1" type="body"/>
          </p:nvPr>
        </p:nvSpPr>
        <p:spPr>
          <a:xfrm rot="5400000">
            <a:off x="1908672" y="524749"/>
            <a:ext cx="4748590" cy="625602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41" name="Google Shape;241;p40"/>
          <p:cNvSpPr txBox="1"/>
          <p:nvPr>
            <p:ph idx="10" type="dt"/>
          </p:nvPr>
        </p:nvSpPr>
        <p:spPr>
          <a:xfrm>
            <a:off x="10653104" y="6391838"/>
            <a:ext cx="992135"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2" name="Google Shape;242;p4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3" name="Google Shape;243;p4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showMasterSp="0" type="blank">
  <p:cSld name="BLANK">
    <p:spTree>
      <p:nvGrpSpPr>
        <p:cNvPr id="32" name="Shape 32"/>
        <p:cNvGrpSpPr/>
        <p:nvPr/>
      </p:nvGrpSpPr>
      <p:grpSpPr>
        <a:xfrm>
          <a:off x="0" y="0"/>
          <a:ext cx="0" cy="0"/>
          <a:chOff x="0" y="0"/>
          <a:chExt cx="0" cy="0"/>
        </a:xfrm>
      </p:grpSpPr>
      <p:sp>
        <p:nvSpPr>
          <p:cNvPr id="33" name="Google Shape;33;p2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37" name="Shape 37"/>
        <p:cNvGrpSpPr/>
        <p:nvPr/>
      </p:nvGrpSpPr>
      <p:grpSpPr>
        <a:xfrm>
          <a:off x="0" y="0"/>
          <a:ext cx="0" cy="0"/>
          <a:chOff x="0" y="0"/>
          <a:chExt cx="0" cy="0"/>
        </a:xfrm>
      </p:grpSpPr>
      <p:sp>
        <p:nvSpPr>
          <p:cNvPr id="38" name="Google Shape;38;p2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6"/>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40" name="Google Shape;40;p2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26"/>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2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showMasterSp="0" type="secHead">
  <p:cSld name="SECTION_HEADER">
    <p:spTree>
      <p:nvGrpSpPr>
        <p:cNvPr id="43" name="Shape 43"/>
        <p:cNvGrpSpPr/>
        <p:nvPr/>
      </p:nvGrpSpPr>
      <p:grpSpPr>
        <a:xfrm>
          <a:off x="0" y="0"/>
          <a:ext cx="0" cy="0"/>
          <a:chOff x="0" y="0"/>
          <a:chExt cx="0" cy="0"/>
        </a:xfrm>
      </p:grpSpPr>
      <p:grpSp>
        <p:nvGrpSpPr>
          <p:cNvPr id="44" name="Google Shape;44;p27"/>
          <p:cNvGrpSpPr/>
          <p:nvPr/>
        </p:nvGrpSpPr>
        <p:grpSpPr>
          <a:xfrm>
            <a:off x="0" y="0"/>
            <a:ext cx="12192000" cy="6858000"/>
            <a:chOff x="0" y="0"/>
            <a:chExt cx="12192000" cy="6858000"/>
          </a:xfrm>
        </p:grpSpPr>
        <p:sp>
          <p:nvSpPr>
            <p:cNvPr id="45" name="Google Shape;45;p27"/>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7"/>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7"/>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7"/>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7"/>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7"/>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7"/>
            <p:cNvSpPr/>
            <p:nvPr/>
          </p:nvSpPr>
          <p:spPr>
            <a:xfrm>
              <a:off x="7289800" y="402165"/>
              <a:ext cx="44788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7"/>
            <p:cNvSpPr/>
            <p:nvPr/>
          </p:nvSpPr>
          <p:spPr>
            <a:xfrm rot="-5400000">
              <a:off x="3787244"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53" name="Google Shape;53;p27"/>
            <p:cNvSpPr/>
            <p:nvPr/>
          </p:nvSpPr>
          <p:spPr>
            <a:xfrm rot="-5677511">
              <a:off x="4698352"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7"/>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55" name="Google Shape;55;p27"/>
          <p:cNvSpPr txBox="1"/>
          <p:nvPr>
            <p:ph type="title"/>
          </p:nvPr>
        </p:nvSpPr>
        <p:spPr>
          <a:xfrm>
            <a:off x="1154954" y="2677645"/>
            <a:ext cx="4351025" cy="228382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7"/>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57" name="Google Shape;57;p27"/>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61" name="Shape 61"/>
        <p:cNvGrpSpPr/>
        <p:nvPr/>
      </p:nvGrpSpPr>
      <p:grpSpPr>
        <a:xfrm>
          <a:off x="0" y="0"/>
          <a:ext cx="0" cy="0"/>
          <a:chOff x="0" y="0"/>
          <a:chExt cx="0" cy="0"/>
        </a:xfrm>
      </p:grpSpPr>
      <p:sp>
        <p:nvSpPr>
          <p:cNvPr id="62" name="Google Shape;62;p28"/>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8"/>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66" name="Shape 66"/>
        <p:cNvGrpSpPr/>
        <p:nvPr/>
      </p:nvGrpSpPr>
      <p:grpSpPr>
        <a:xfrm>
          <a:off x="0" y="0"/>
          <a:ext cx="0" cy="0"/>
          <a:chOff x="0" y="0"/>
          <a:chExt cx="0" cy="0"/>
        </a:xfrm>
      </p:grpSpPr>
      <p:sp>
        <p:nvSpPr>
          <p:cNvPr id="67" name="Google Shape;67;p29"/>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29"/>
          <p:cNvSpPr txBox="1"/>
          <p:nvPr>
            <p:ph idx="1" type="body"/>
          </p:nvPr>
        </p:nvSpPr>
        <p:spPr>
          <a:xfrm>
            <a:off x="1154954" y="2603500"/>
            <a:ext cx="4825158" cy="341630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9" name="Google Shape;69;p29"/>
          <p:cNvSpPr txBox="1"/>
          <p:nvPr>
            <p:ph idx="2" type="body"/>
          </p:nvPr>
        </p:nvSpPr>
        <p:spPr>
          <a:xfrm>
            <a:off x="6208712" y="2603500"/>
            <a:ext cx="48251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70" name="Google Shape;70;p29"/>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9"/>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73" name="Shape 73"/>
        <p:cNvGrpSpPr/>
        <p:nvPr/>
      </p:nvGrpSpPr>
      <p:grpSpPr>
        <a:xfrm>
          <a:off x="0" y="0"/>
          <a:ext cx="0" cy="0"/>
          <a:chOff x="0" y="0"/>
          <a:chExt cx="0" cy="0"/>
        </a:xfrm>
      </p:grpSpPr>
      <p:sp>
        <p:nvSpPr>
          <p:cNvPr id="74" name="Google Shape;74;p30"/>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30"/>
          <p:cNvSpPr txBox="1"/>
          <p:nvPr>
            <p:ph idx="1" type="body"/>
          </p:nvPr>
        </p:nvSpPr>
        <p:spPr>
          <a:xfrm>
            <a:off x="1154954" y="2603500"/>
            <a:ext cx="4825157"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76" name="Google Shape;76;p30"/>
          <p:cNvSpPr txBox="1"/>
          <p:nvPr>
            <p:ph idx="2" type="body"/>
          </p:nvPr>
        </p:nvSpPr>
        <p:spPr>
          <a:xfrm>
            <a:off x="1154954" y="3179762"/>
            <a:ext cx="4825158"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77" name="Google Shape;77;p30"/>
          <p:cNvSpPr txBox="1"/>
          <p:nvPr>
            <p:ph idx="3" type="body"/>
          </p:nvPr>
        </p:nvSpPr>
        <p:spPr>
          <a:xfrm>
            <a:off x="6208712" y="2603500"/>
            <a:ext cx="482515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78" name="Google Shape;78;p30"/>
          <p:cNvSpPr txBox="1"/>
          <p:nvPr>
            <p:ph idx="4" type="body"/>
          </p:nvPr>
        </p:nvSpPr>
        <p:spPr>
          <a:xfrm>
            <a:off x="6208712" y="3179762"/>
            <a:ext cx="4825159"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79" name="Google Shape;79;p30"/>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3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3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showMasterSp="0" type="objTx">
  <p:cSld name="OBJECT_WITH_CAPTION_TEXT">
    <p:spTree>
      <p:nvGrpSpPr>
        <p:cNvPr id="82" name="Shape 82"/>
        <p:cNvGrpSpPr/>
        <p:nvPr/>
      </p:nvGrpSpPr>
      <p:grpSpPr>
        <a:xfrm>
          <a:off x="0" y="0"/>
          <a:ext cx="0" cy="0"/>
          <a:chOff x="0" y="0"/>
          <a:chExt cx="0" cy="0"/>
        </a:xfrm>
      </p:grpSpPr>
      <p:grpSp>
        <p:nvGrpSpPr>
          <p:cNvPr id="83" name="Google Shape;83;p31"/>
          <p:cNvGrpSpPr/>
          <p:nvPr/>
        </p:nvGrpSpPr>
        <p:grpSpPr>
          <a:xfrm>
            <a:off x="0" y="0"/>
            <a:ext cx="12192000" cy="6858000"/>
            <a:chOff x="0" y="0"/>
            <a:chExt cx="12192000" cy="6858000"/>
          </a:xfrm>
        </p:grpSpPr>
        <p:sp>
          <p:nvSpPr>
            <p:cNvPr id="84" name="Google Shape;84;p3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1"/>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1"/>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1"/>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93" name="Google Shape;93;p3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94" name="Google Shape;94;p31"/>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31"/>
          <p:cNvSpPr txBox="1"/>
          <p:nvPr>
            <p:ph idx="1" type="body"/>
          </p:nvPr>
        </p:nvSpPr>
        <p:spPr>
          <a:xfrm>
            <a:off x="5781146" y="1447800"/>
            <a:ext cx="5190066" cy="4572000"/>
          </a:xfrm>
          <a:prstGeom prst="rect">
            <a:avLst/>
          </a:prstGeom>
          <a:noFill/>
          <a:ln>
            <a:noFill/>
          </a:ln>
        </p:spPr>
        <p:txBody>
          <a:bodyPr anchorCtr="0" anchor="ctr"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6" name="Google Shape;96;p31"/>
          <p:cNvSpPr txBox="1"/>
          <p:nvPr>
            <p:ph idx="2" type="body"/>
          </p:nvPr>
        </p:nvSpPr>
        <p:spPr>
          <a:xfrm>
            <a:off x="1154954" y="3129280"/>
            <a:ext cx="2793158"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7" name="Google Shape;97;p3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3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showMasterSp="0" type="picTx">
  <p:cSld name="PICTURE_WITH_CAPTION_TEXT">
    <p:spTree>
      <p:nvGrpSpPr>
        <p:cNvPr id="101" name="Shape 101"/>
        <p:cNvGrpSpPr/>
        <p:nvPr/>
      </p:nvGrpSpPr>
      <p:grpSpPr>
        <a:xfrm>
          <a:off x="0" y="0"/>
          <a:ext cx="0" cy="0"/>
          <a:chOff x="0" y="0"/>
          <a:chExt cx="0" cy="0"/>
        </a:xfrm>
      </p:grpSpPr>
      <p:grpSp>
        <p:nvGrpSpPr>
          <p:cNvPr id="102" name="Google Shape;102;p32"/>
          <p:cNvGrpSpPr/>
          <p:nvPr/>
        </p:nvGrpSpPr>
        <p:grpSpPr>
          <a:xfrm>
            <a:off x="0" y="0"/>
            <a:ext cx="12192000" cy="6858000"/>
            <a:chOff x="0" y="0"/>
            <a:chExt cx="12192000" cy="6858000"/>
          </a:xfrm>
        </p:grpSpPr>
        <p:sp>
          <p:nvSpPr>
            <p:cNvPr id="103" name="Google Shape;103;p3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2"/>
            <p:cNvSpPr/>
            <p:nvPr/>
          </p:nvSpPr>
          <p:spPr>
            <a:xfrm>
              <a:off x="6172200" y="402165"/>
              <a:ext cx="55964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2"/>
            <p:cNvSpPr/>
            <p:nvPr/>
          </p:nvSpPr>
          <p:spPr>
            <a:xfrm rot="-5677511">
              <a:off x="4203594"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2"/>
            <p:cNvSpPr/>
            <p:nvPr/>
          </p:nvSpPr>
          <p:spPr>
            <a:xfrm rot="-5400000">
              <a:off x="32954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2" name="Google Shape;112;p3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13" name="Google Shape;113;p32"/>
          <p:cNvSpPr txBox="1"/>
          <p:nvPr>
            <p:ph type="title"/>
          </p:nvPr>
        </p:nvSpPr>
        <p:spPr>
          <a:xfrm>
            <a:off x="1154955" y="1693333"/>
            <a:ext cx="3865134" cy="1735667"/>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32"/>
          <p:cNvSpPr/>
          <p:nvPr>
            <p:ph idx="2" type="pic"/>
          </p:nvPr>
        </p:nvSpPr>
        <p:spPr>
          <a:xfrm>
            <a:off x="6547870" y="1143000"/>
            <a:ext cx="3227193"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15" name="Google Shape;115;p32"/>
          <p:cNvSpPr txBox="1"/>
          <p:nvPr>
            <p:ph idx="1" type="body"/>
          </p:nvPr>
        </p:nvSpPr>
        <p:spPr>
          <a:xfrm>
            <a:off x="1154954" y="3657600"/>
            <a:ext cx="3859212"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16" name="Google Shape;116;p3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3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3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C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23"/>
          <p:cNvGrpSpPr/>
          <p:nvPr/>
        </p:nvGrpSpPr>
        <p:grpSpPr>
          <a:xfrm>
            <a:off x="0" y="0"/>
            <a:ext cx="12192000" cy="6858000"/>
            <a:chOff x="0" y="0"/>
            <a:chExt cx="12192000" cy="6858000"/>
          </a:xfrm>
        </p:grpSpPr>
        <p:sp>
          <p:nvSpPr>
            <p:cNvPr id="7" name="Google Shape;7;p23"/>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23"/>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23"/>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3"/>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3"/>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3"/>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3"/>
            <p:cNvSpPr/>
            <p:nvPr/>
          </p:nvSpPr>
          <p:spPr>
            <a:xfrm rot="-589932">
              <a:off x="8490951" y="17975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3"/>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5" name="Google Shape;15;p2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 name="Google Shape;16;p23"/>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7" name="Google Shape;17;p23"/>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18" name="Google Shape;18;p2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9" name="Google Shape;19;p2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0" name="Google Shape;20;p2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s-CO"/>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image" Target="../media/image14.png"/><Relationship Id="rId7"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16.png"/><Relationship Id="rId5"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5400"/>
              <a:buFont typeface="Century Gothic"/>
              <a:buNone/>
            </a:pPr>
            <a:r>
              <a:rPr lang="es-CO"/>
              <a:t>SELECCIÓN DEL TEMA</a:t>
            </a:r>
            <a:endParaRPr/>
          </a:p>
        </p:txBody>
      </p:sp>
      <p:sp>
        <p:nvSpPr>
          <p:cNvPr id="250" name="Google Shape;250;p1"/>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rPr lang="es-CO"/>
              <a:t>LORENA BRAVO ROJAS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10"/>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s-CO"/>
              <a:t>Áreas del Conocimiento MEN</a:t>
            </a:r>
            <a:endParaRPr/>
          </a:p>
        </p:txBody>
      </p:sp>
      <p:sp>
        <p:nvSpPr>
          <p:cNvPr id="317" name="Google Shape;317;p10"/>
          <p:cNvSpPr/>
          <p:nvPr/>
        </p:nvSpPr>
        <p:spPr>
          <a:xfrm>
            <a:off x="686937" y="2426480"/>
            <a:ext cx="11022842" cy="2308324"/>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CO" sz="1800">
                <a:solidFill>
                  <a:schemeClr val="dk1"/>
                </a:solidFill>
                <a:latin typeface="Century Gothic"/>
                <a:ea typeface="Century Gothic"/>
                <a:cs typeface="Century Gothic"/>
                <a:sym typeface="Century Gothic"/>
              </a:rPr>
              <a:t>Área de conocimiento: </a:t>
            </a:r>
            <a:r>
              <a:rPr lang="es-CO" sz="1800">
                <a:solidFill>
                  <a:schemeClr val="dk1"/>
                </a:solidFill>
                <a:latin typeface="Century Gothic"/>
                <a:ea typeface="Century Gothic"/>
                <a:cs typeface="Century Gothic"/>
                <a:sym typeface="Century Gothic"/>
              </a:rPr>
              <a:t>agrupación que se hace de los programas académicos, teniendo en cuenta cierta afinidad en los contenidos, en los campos específicos del conocimiento, en los campos de acción de la educación </a:t>
            </a:r>
            <a:r>
              <a:rPr lang="es-CO" sz="1800">
                <a:solidFill>
                  <a:schemeClr val="dk1"/>
                </a:solidFill>
                <a:latin typeface="Century Gothic"/>
                <a:ea typeface="Century Gothic"/>
                <a:cs typeface="Century Gothic"/>
                <a:sym typeface="Century Gothic"/>
              </a:rPr>
              <a:t>superior,</a:t>
            </a:r>
            <a:r>
              <a:rPr lang="es-CO" sz="1800">
                <a:solidFill>
                  <a:schemeClr val="dk1"/>
                </a:solidFill>
                <a:latin typeface="Century Gothic"/>
                <a:ea typeface="Century Gothic"/>
                <a:cs typeface="Century Gothic"/>
                <a:sym typeface="Century Gothic"/>
              </a:rPr>
              <a:t> cuyos propósitos de formación conduzcan a la investigación o al desempeño de ocupaciones, profesiones y disciplinas. Las áreas de conocimiento son ocho: a) Agronomía, Veterinaria y afines, b) Bellas Artes, c) Ciencias de la Educación, d) Ciencias de la Salud, e) Ciencias Sociales y Humanas, f) Economía, Administración, Contaduría y afines, g) Ingeniería, Arquitectura, Urbanismo y afines, y h) Matemáticas y Ciencia Naturales.</a:t>
            </a:r>
            <a:endParaRPr/>
          </a:p>
        </p:txBody>
      </p:sp>
      <p:pic>
        <p:nvPicPr>
          <p:cNvPr id="318" name="Google Shape;318;p10"/>
          <p:cNvPicPr preferRelativeResize="0"/>
          <p:nvPr/>
        </p:nvPicPr>
        <p:blipFill rotWithShape="1">
          <a:blip r:embed="rId3">
            <a:alphaModFix/>
          </a:blip>
          <a:srcRect b="0" l="0" r="0" t="0"/>
          <a:stretch/>
        </p:blipFill>
        <p:spPr>
          <a:xfrm>
            <a:off x="3911539" y="5049193"/>
            <a:ext cx="1323975" cy="1381125"/>
          </a:xfrm>
          <a:prstGeom prst="rect">
            <a:avLst/>
          </a:prstGeom>
          <a:noFill/>
          <a:ln>
            <a:noFill/>
          </a:ln>
          <a:effectLst>
            <a:outerShdw blurRad="292100" rotWithShape="0" algn="tl" dir="2700000" dist="139700">
              <a:srgbClr val="333333">
                <a:alpha val="64705"/>
              </a:srgbClr>
            </a:outerShdw>
          </a:effectLst>
        </p:spPr>
      </p:pic>
      <p:pic>
        <p:nvPicPr>
          <p:cNvPr id="319" name="Google Shape;319;p10"/>
          <p:cNvPicPr preferRelativeResize="0"/>
          <p:nvPr/>
        </p:nvPicPr>
        <p:blipFill rotWithShape="1">
          <a:blip r:embed="rId4">
            <a:alphaModFix/>
          </a:blip>
          <a:srcRect b="0" l="0" r="0" t="0"/>
          <a:stretch/>
        </p:blipFill>
        <p:spPr>
          <a:xfrm>
            <a:off x="5549414" y="5001881"/>
            <a:ext cx="1660478" cy="1440000"/>
          </a:xfrm>
          <a:prstGeom prst="rect">
            <a:avLst/>
          </a:prstGeom>
          <a:noFill/>
          <a:ln>
            <a:noFill/>
          </a:ln>
          <a:effectLst>
            <a:outerShdw blurRad="292100" rotWithShape="0" algn="tl" dir="2700000" dist="139700">
              <a:srgbClr val="333333">
                <a:alpha val="64705"/>
              </a:srgbClr>
            </a:outerShdw>
          </a:effectLst>
        </p:spPr>
      </p:pic>
      <p:pic>
        <p:nvPicPr>
          <p:cNvPr id="320" name="Google Shape;320;p10"/>
          <p:cNvPicPr preferRelativeResize="0"/>
          <p:nvPr/>
        </p:nvPicPr>
        <p:blipFill rotWithShape="1">
          <a:blip r:embed="rId5">
            <a:alphaModFix/>
          </a:blip>
          <a:srcRect b="0" l="0" r="0" t="0"/>
          <a:stretch/>
        </p:blipFill>
        <p:spPr>
          <a:xfrm>
            <a:off x="7319076" y="4974585"/>
            <a:ext cx="1440000" cy="1440000"/>
          </a:xfrm>
          <a:prstGeom prst="rect">
            <a:avLst/>
          </a:prstGeom>
          <a:noFill/>
          <a:ln>
            <a:noFill/>
          </a:ln>
          <a:effectLst>
            <a:outerShdw blurRad="292100" rotWithShape="0" algn="tl" dir="2700000" dist="139700">
              <a:srgbClr val="333333">
                <a:alpha val="64705"/>
              </a:srgbClr>
            </a:outerShdw>
          </a:effectLst>
        </p:spPr>
      </p:pic>
      <p:pic>
        <p:nvPicPr>
          <p:cNvPr id="321" name="Google Shape;321;p10"/>
          <p:cNvPicPr preferRelativeResize="0"/>
          <p:nvPr/>
        </p:nvPicPr>
        <p:blipFill rotWithShape="1">
          <a:blip r:embed="rId6">
            <a:alphaModFix/>
          </a:blip>
          <a:srcRect b="0" l="0" r="0" t="0"/>
          <a:stretch/>
        </p:blipFill>
        <p:spPr>
          <a:xfrm>
            <a:off x="760267" y="4990318"/>
            <a:ext cx="2935032" cy="1440000"/>
          </a:xfrm>
          <a:prstGeom prst="rect">
            <a:avLst/>
          </a:prstGeom>
          <a:noFill/>
          <a:ln>
            <a:noFill/>
          </a:ln>
          <a:effectLst>
            <a:outerShdw blurRad="292100" rotWithShape="0" algn="tl" dir="2700000" dist="139700">
              <a:srgbClr val="333333">
                <a:alpha val="64705"/>
              </a:srgbClr>
            </a:outerShdw>
          </a:effectLst>
        </p:spPr>
      </p:pic>
      <p:pic>
        <p:nvPicPr>
          <p:cNvPr id="322" name="Google Shape;322;p10"/>
          <p:cNvPicPr preferRelativeResize="0"/>
          <p:nvPr/>
        </p:nvPicPr>
        <p:blipFill rotWithShape="1">
          <a:blip r:embed="rId7">
            <a:alphaModFix/>
          </a:blip>
          <a:srcRect b="0" l="0" r="0" t="0"/>
          <a:stretch/>
        </p:blipFill>
        <p:spPr>
          <a:xfrm>
            <a:off x="8842236" y="5029177"/>
            <a:ext cx="2935032" cy="1440000"/>
          </a:xfrm>
          <a:prstGeom prst="rect">
            <a:avLst/>
          </a:prstGeom>
          <a:noFill/>
          <a:ln>
            <a:noFill/>
          </a:ln>
          <a:effectLst>
            <a:outerShdw blurRad="292100" rotWithShape="0" algn="tl" dir="2700000" dist="139700">
              <a:srgbClr val="333333">
                <a:alpha val="64705"/>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11"/>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s-CO"/>
              <a:t>Ejemplos de títulos</a:t>
            </a:r>
            <a:endParaRPr/>
          </a:p>
        </p:txBody>
      </p:sp>
      <p:sp>
        <p:nvSpPr>
          <p:cNvPr id="328" name="Google Shape;328;p11"/>
          <p:cNvSpPr txBox="1"/>
          <p:nvPr>
            <p:ph idx="1" type="body"/>
          </p:nvPr>
        </p:nvSpPr>
        <p:spPr>
          <a:xfrm>
            <a:off x="1154954" y="2603500"/>
            <a:ext cx="10227279" cy="3416300"/>
          </a:xfrm>
          <a:prstGeom prst="rect">
            <a:avLst/>
          </a:prstGeom>
          <a:noFill/>
          <a:ln>
            <a:noFill/>
          </a:ln>
        </p:spPr>
        <p:txBody>
          <a:bodyPr anchorCtr="0" anchor="t" bIns="45700" lIns="91425" spcFirstLastPara="1" rIns="91425" wrap="square" tIns="45700">
            <a:normAutofit/>
          </a:bodyPr>
          <a:lstStyle/>
          <a:p>
            <a:pPr indent="-342900" lvl="0" marL="342900" rtl="0" algn="just">
              <a:spcBef>
                <a:spcPts val="0"/>
              </a:spcBef>
              <a:spcAft>
                <a:spcPts val="0"/>
              </a:spcAft>
              <a:buSzPts val="1440"/>
              <a:buChar char="►"/>
            </a:pPr>
            <a:r>
              <a:rPr lang="es-CO"/>
              <a:t>“Perfil profesional y rol profesional de un grupo de educadoras y educadores infantiles: Una discusión necesaria” </a:t>
            </a:r>
            <a:endParaRPr/>
          </a:p>
          <a:p>
            <a:pPr indent="-342900" lvl="0" marL="342900" rtl="0" algn="just">
              <a:spcBef>
                <a:spcPts val="1000"/>
              </a:spcBef>
              <a:spcAft>
                <a:spcPts val="0"/>
              </a:spcAft>
              <a:buSzPts val="1440"/>
              <a:buChar char="►"/>
            </a:pPr>
            <a:r>
              <a:rPr lang="es-CO"/>
              <a:t>“Aplicabilidad de listas de chequeo que aseguren la calidad de la atención del paciente quirúrgico en entidades de salud en la ciudad de Bogotá en el año 2016”</a:t>
            </a:r>
            <a:endParaRPr/>
          </a:p>
          <a:p>
            <a:pPr indent="-342900" lvl="0" marL="342900" rtl="0" algn="just">
              <a:spcBef>
                <a:spcPts val="1000"/>
              </a:spcBef>
              <a:spcAft>
                <a:spcPts val="0"/>
              </a:spcAft>
              <a:buSzPts val="1440"/>
              <a:buChar char="►"/>
            </a:pPr>
            <a:r>
              <a:rPr lang="es-CO"/>
              <a:t>“Caracterización profesional, </a:t>
            </a:r>
            <a:r>
              <a:rPr lang="es-CO"/>
              <a:t>laboral,</a:t>
            </a:r>
            <a:r>
              <a:rPr lang="es-CO"/>
              <a:t> académica y empresarial de los estudiantes del programa de administración de empresas de la Fundación Universitaria del Área Andina sede Bogotá”</a:t>
            </a:r>
            <a:endParaRPr/>
          </a:p>
          <a:p>
            <a:pPr indent="-342900" lvl="0" marL="342900" rtl="0" algn="just">
              <a:spcBef>
                <a:spcPts val="1000"/>
              </a:spcBef>
              <a:spcAft>
                <a:spcPts val="0"/>
              </a:spcAft>
              <a:buSzPts val="1440"/>
              <a:buChar char="►"/>
            </a:pPr>
            <a:r>
              <a:rPr lang="es-CO"/>
              <a:t>“Actitudes hacia la investigación de estudiantes de salud, ciencias administrativas, económicas y financieras”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12"/>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2800"/>
              <a:buFont typeface="Century Gothic"/>
              <a:buNone/>
            </a:pPr>
            <a:r>
              <a:rPr lang="es-CO" sz="2800"/>
              <a:t>Planteamiento del Problema</a:t>
            </a:r>
            <a:endParaRPr sz="2800"/>
          </a:p>
        </p:txBody>
      </p:sp>
      <p:sp>
        <p:nvSpPr>
          <p:cNvPr id="334" name="Google Shape;334;p12"/>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rPr lang="es-CO"/>
              <a:t>El problema se plantea en forma de pregunta y debe ajustarse a los siguientes criterios:</a:t>
            </a:r>
            <a:endParaRPr/>
          </a:p>
          <a:p>
            <a:pPr indent="-342900" lvl="0" marL="342900" rtl="0" algn="l">
              <a:spcBef>
                <a:spcPts val="1000"/>
              </a:spcBef>
              <a:spcAft>
                <a:spcPts val="0"/>
              </a:spcAft>
              <a:buSzPts val="1440"/>
              <a:buChar char="►"/>
            </a:pPr>
            <a:r>
              <a:rPr lang="es-CO"/>
              <a:t>Poseer relevancia científica</a:t>
            </a:r>
            <a:endParaRPr/>
          </a:p>
          <a:p>
            <a:pPr indent="-342900" lvl="0" marL="342900" rtl="0" algn="l">
              <a:spcBef>
                <a:spcPts val="1000"/>
              </a:spcBef>
              <a:spcAft>
                <a:spcPts val="0"/>
              </a:spcAft>
              <a:buSzPts val="1440"/>
              <a:buChar char="►"/>
            </a:pPr>
            <a:r>
              <a:rPr lang="es-CO"/>
              <a:t>Poseer relevancia social</a:t>
            </a:r>
            <a:endParaRPr/>
          </a:p>
          <a:p>
            <a:pPr indent="-342900" lvl="0" marL="342900" rtl="0" algn="l">
              <a:spcBef>
                <a:spcPts val="1000"/>
              </a:spcBef>
              <a:spcAft>
                <a:spcPts val="0"/>
              </a:spcAft>
              <a:buSzPts val="1440"/>
              <a:buChar char="►"/>
            </a:pPr>
            <a:r>
              <a:rPr lang="es-CO"/>
              <a:t>Poseer relevancia contemporánea. Su ubicación en el espacio y en el tiempo.</a:t>
            </a:r>
            <a:endParaRPr/>
          </a:p>
          <a:p>
            <a:pPr indent="-342900" lvl="0" marL="342900" rtl="0" algn="l">
              <a:spcBef>
                <a:spcPts val="1000"/>
              </a:spcBef>
              <a:spcAft>
                <a:spcPts val="0"/>
              </a:spcAft>
              <a:buSzPts val="1440"/>
              <a:buChar char="►"/>
            </a:pPr>
            <a:r>
              <a:rPr lang="es-CO"/>
              <a:t>Determinar los objetivos de la investigación</a:t>
            </a:r>
            <a:endParaRPr/>
          </a:p>
          <a:p>
            <a:pPr indent="0" lvl="0" marL="0" rtl="0" algn="l">
              <a:spcBef>
                <a:spcPts val="1000"/>
              </a:spcBef>
              <a:spcAft>
                <a:spcPts val="0"/>
              </a:spcAft>
              <a:buSzPts val="1440"/>
              <a:buNone/>
            </a:pPr>
            <a:r>
              <a:t/>
            </a:r>
            <a:endParaRPr/>
          </a:p>
          <a:p>
            <a:pPr indent="-251459" lvl="0" marL="342900" rtl="0" algn="l">
              <a:spcBef>
                <a:spcPts val="1000"/>
              </a:spcBef>
              <a:spcAft>
                <a:spcPts val="0"/>
              </a:spcAft>
              <a:buSzPts val="1440"/>
              <a:buNone/>
            </a:pPr>
            <a:r>
              <a:t/>
            </a:r>
            <a:endParaRPr/>
          </a:p>
          <a:p>
            <a:pPr indent="-251459" lvl="0" marL="342900" rtl="0" algn="l">
              <a:spcBef>
                <a:spcPts val="1000"/>
              </a:spcBef>
              <a:spcAft>
                <a:spcPts val="0"/>
              </a:spcAft>
              <a:buSzPts val="144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13"/>
          <p:cNvSpPr/>
          <p:nvPr/>
        </p:nvSpPr>
        <p:spPr>
          <a:xfrm>
            <a:off x="2032000" y="719666"/>
            <a:ext cx="8128000" cy="5418667"/>
          </a:xfrm>
          <a:custGeom>
            <a:rect b="b" l="l" r="r" t="t"/>
            <a:pathLst>
              <a:path extrusionOk="0" h="120000" w="120000">
                <a:moveTo>
                  <a:pt x="0" y="0"/>
                </a:moveTo>
                <a:lnTo>
                  <a:pt x="120000" y="0"/>
                </a:lnTo>
                <a:lnTo>
                  <a:pt x="120000" y="120000"/>
                </a:lnTo>
                <a:lnTo>
                  <a:pt x="0" y="120000"/>
                </a:lnTo>
                <a:close/>
              </a:path>
              <a:path extrusionOk="0" fill="none" h="120000" w="120000">
                <a:moveTo>
                  <a:pt x="-10000" y="0"/>
                </a:moveTo>
                <a:close/>
                <a:lnTo>
                  <a:pt x="-10000" y="120000"/>
                </a:lnTo>
              </a:path>
              <a:path extrusionOk="0" fill="none" h="120000" w="120000">
                <a:moveTo>
                  <a:pt x="-10000" y="22500"/>
                </a:moveTo>
                <a:lnTo>
                  <a:pt x="-46000" y="135000"/>
                </a:lnTo>
              </a:path>
            </a:pathLst>
          </a:custGeom>
          <a:noFill/>
          <a:ln>
            <a:noFill/>
          </a:ln>
        </p:spPr>
        <p:txBody>
          <a:bodyPr anchorCtr="1" anchor="ctr" bIns="45700" lIns="91425" spcFirstLastPara="1" rIns="91425" wrap="square" tIns="45700">
            <a:noAutofit/>
          </a:bodyPr>
          <a:lstStyle/>
          <a:p>
            <a:pPr indent="-114300" lvl="1" marL="114300" marR="0" rtl="0" algn="l">
              <a:lnSpc>
                <a:spcPct val="75000"/>
              </a:lnSpc>
              <a:spcBef>
                <a:spcPts val="0"/>
              </a:spcBef>
              <a:spcAft>
                <a:spcPts val="0"/>
              </a:spcAft>
              <a:buClr>
                <a:schemeClr val="dk1"/>
              </a:buClr>
              <a:buSzPts val="1800"/>
              <a:buFont typeface="Century Gothic"/>
              <a:buChar char="•"/>
            </a:pPr>
            <a:r>
              <a:rPr b="0" i="0" lang="es-CO" sz="1800" u="none" cap="none" strike="noStrike">
                <a:solidFill>
                  <a:schemeClr val="dk1"/>
                </a:solidFill>
                <a:latin typeface="Century Gothic"/>
                <a:ea typeface="Century Gothic"/>
                <a:cs typeface="Century Gothic"/>
                <a:sym typeface="Century Gothic"/>
              </a:rPr>
              <a:t>Se puede dirigir a:</a:t>
            </a:r>
            <a:endParaRPr b="0" i="0" sz="18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180"/>
              </a:spcBef>
              <a:spcAft>
                <a:spcPts val="0"/>
              </a:spcAft>
              <a:buClr>
                <a:schemeClr val="dk1"/>
              </a:buClr>
              <a:buSzPts val="1800"/>
              <a:buFont typeface="Century Gothic"/>
              <a:buChar char="•"/>
            </a:pPr>
            <a:r>
              <a:rPr b="0" i="0" lang="es-CO" sz="1800" u="none" cap="none" strike="noStrike">
                <a:solidFill>
                  <a:schemeClr val="dk1"/>
                </a:solidFill>
                <a:latin typeface="Century Gothic"/>
                <a:ea typeface="Century Gothic"/>
                <a:cs typeface="Century Gothic"/>
                <a:sym typeface="Century Gothic"/>
              </a:rPr>
              <a:t>Explorar, describir, relacionar y/o explicar</a:t>
            </a:r>
            <a:endParaRPr b="0" i="0" sz="1800" u="none" cap="none" strike="noStrike">
              <a:solidFill>
                <a:schemeClr val="dk1"/>
              </a:solidFill>
              <a:latin typeface="Century Gothic"/>
              <a:ea typeface="Century Gothic"/>
              <a:cs typeface="Century Gothic"/>
              <a:sym typeface="Century Gothic"/>
            </a:endParaRPr>
          </a:p>
          <a:p>
            <a:pPr indent="-114300" lvl="1" marL="114300" marR="0" rtl="0" algn="l">
              <a:lnSpc>
                <a:spcPct val="75000"/>
              </a:lnSpc>
              <a:spcBef>
                <a:spcPts val="180"/>
              </a:spcBef>
              <a:spcAft>
                <a:spcPts val="0"/>
              </a:spcAft>
              <a:buClr>
                <a:schemeClr val="dk1"/>
              </a:buClr>
              <a:buSzPts val="1800"/>
              <a:buFont typeface="Century Gothic"/>
              <a:buChar char="•"/>
            </a:pPr>
            <a:r>
              <a:rPr b="0" i="0" lang="es-CO" sz="1800" u="none" cap="none" strike="noStrike">
                <a:solidFill>
                  <a:schemeClr val="dk1"/>
                </a:solidFill>
                <a:latin typeface="Century Gothic"/>
                <a:ea typeface="Century Gothic"/>
                <a:cs typeface="Century Gothic"/>
                <a:sym typeface="Century Gothic"/>
              </a:rPr>
              <a:t>Es útil para:</a:t>
            </a:r>
            <a:endParaRPr b="0" i="0" sz="18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180"/>
              </a:spcBef>
              <a:spcAft>
                <a:spcPts val="0"/>
              </a:spcAft>
              <a:buClr>
                <a:schemeClr val="dk1"/>
              </a:buClr>
              <a:buSzPts val="1600"/>
              <a:buFont typeface="Century Gothic"/>
              <a:buChar char="•"/>
            </a:pPr>
            <a:r>
              <a:rPr b="0" i="0" lang="es-CO" sz="1600" u="none" cap="none" strike="noStrike">
                <a:solidFill>
                  <a:schemeClr val="dk1"/>
                </a:solidFill>
                <a:latin typeface="Century Gothic"/>
                <a:ea typeface="Century Gothic"/>
                <a:cs typeface="Century Gothic"/>
                <a:sym typeface="Century Gothic"/>
              </a:rPr>
              <a:t>Evaluar, comparar, interpretar, establecer</a:t>
            </a:r>
            <a:endParaRPr b="0" i="0" sz="1600" u="none" cap="none" strike="noStrike">
              <a:solidFill>
                <a:schemeClr val="dk1"/>
              </a:solidFill>
              <a:latin typeface="Century Gothic"/>
              <a:ea typeface="Century Gothic"/>
              <a:cs typeface="Century Gothic"/>
              <a:sym typeface="Century Gothic"/>
            </a:endParaRPr>
          </a:p>
          <a:p>
            <a:pPr indent="-114300" lvl="1" marL="114300" marR="0" rtl="0" algn="l">
              <a:lnSpc>
                <a:spcPct val="75000"/>
              </a:lnSpc>
              <a:spcBef>
                <a:spcPts val="160"/>
              </a:spcBef>
              <a:spcAft>
                <a:spcPts val="0"/>
              </a:spcAft>
              <a:buClr>
                <a:schemeClr val="dk1"/>
              </a:buClr>
              <a:buSzPts val="1800"/>
              <a:buFont typeface="Century Gothic"/>
              <a:buChar char="•"/>
            </a:pPr>
            <a:r>
              <a:rPr b="0" i="0" lang="es-CO" sz="1800" u="none" cap="none" strike="noStrike">
                <a:solidFill>
                  <a:schemeClr val="dk1"/>
                </a:solidFill>
                <a:latin typeface="Century Gothic"/>
                <a:ea typeface="Century Gothic"/>
                <a:cs typeface="Century Gothic"/>
                <a:sym typeface="Century Gothic"/>
              </a:rPr>
              <a:t>Sus elementos son:</a:t>
            </a:r>
            <a:endParaRPr b="0" i="0" sz="18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180"/>
              </a:spcBef>
              <a:spcAft>
                <a:spcPts val="0"/>
              </a:spcAft>
              <a:buClr>
                <a:schemeClr val="dk1"/>
              </a:buClr>
              <a:buSzPts val="1800"/>
              <a:buFont typeface="Century Gothic"/>
              <a:buChar char="•"/>
            </a:pPr>
            <a:r>
              <a:rPr b="0" i="0" lang="es-CO" sz="1800" u="none" cap="none" strike="noStrike">
                <a:solidFill>
                  <a:schemeClr val="dk1"/>
                </a:solidFill>
                <a:latin typeface="Century Gothic"/>
                <a:ea typeface="Century Gothic"/>
                <a:cs typeface="Century Gothic"/>
                <a:sym typeface="Century Gothic"/>
              </a:rPr>
              <a:t>Objetivos, justificación, viabilidad, disponibilidad de recursos, alcance del estudio, deficiencias, estado del arte y nuevas perspectivas</a:t>
            </a:r>
            <a:endParaRPr b="0" i="0" sz="1800" u="none" cap="none" strike="noStrike">
              <a:solidFill>
                <a:schemeClr val="dk1"/>
              </a:solidFill>
              <a:latin typeface="Century Gothic"/>
              <a:ea typeface="Century Gothic"/>
              <a:cs typeface="Century Gothic"/>
              <a:sym typeface="Century Gothic"/>
            </a:endParaRPr>
          </a:p>
          <a:p>
            <a:pPr indent="-114300" lvl="1" marL="114300" marR="0" rtl="0" algn="l">
              <a:lnSpc>
                <a:spcPct val="75000"/>
              </a:lnSpc>
              <a:spcBef>
                <a:spcPts val="180"/>
              </a:spcBef>
              <a:spcAft>
                <a:spcPts val="0"/>
              </a:spcAft>
              <a:buClr>
                <a:schemeClr val="dk1"/>
              </a:buClr>
              <a:buSzPts val="1800"/>
              <a:buFont typeface="Century Gothic"/>
              <a:buChar char="•"/>
            </a:pPr>
            <a:r>
              <a:rPr b="0" i="0" lang="es-CO" sz="1800" u="none" cap="none" strike="noStrike">
                <a:solidFill>
                  <a:schemeClr val="dk1"/>
                </a:solidFill>
                <a:latin typeface="Century Gothic"/>
                <a:ea typeface="Century Gothic"/>
                <a:cs typeface="Century Gothic"/>
                <a:sym typeface="Century Gothic"/>
              </a:rPr>
              <a:t>Cuyos criterios son:</a:t>
            </a:r>
            <a:endParaRPr b="0" i="0" sz="18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180"/>
              </a:spcBef>
              <a:spcAft>
                <a:spcPts val="0"/>
              </a:spcAft>
              <a:buClr>
                <a:schemeClr val="dk1"/>
              </a:buClr>
              <a:buSzPts val="1800"/>
              <a:buFont typeface="Century Gothic"/>
              <a:buChar char="•"/>
            </a:pPr>
            <a:r>
              <a:rPr b="0" i="0" lang="es-CO" sz="1800" u="none" cap="none" strike="noStrike">
                <a:solidFill>
                  <a:schemeClr val="dk1"/>
                </a:solidFill>
                <a:latin typeface="Century Gothic"/>
                <a:ea typeface="Century Gothic"/>
                <a:cs typeface="Century Gothic"/>
                <a:sym typeface="Century Gothic"/>
              </a:rPr>
              <a:t>Delimitar el problema</a:t>
            </a:r>
            <a:endParaRPr b="0" i="0" sz="18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180"/>
              </a:spcBef>
              <a:spcAft>
                <a:spcPts val="0"/>
              </a:spcAft>
              <a:buClr>
                <a:schemeClr val="dk1"/>
              </a:buClr>
              <a:buSzPts val="1800"/>
              <a:buFont typeface="Century Gothic"/>
              <a:buChar char="•"/>
            </a:pPr>
            <a:r>
              <a:rPr b="0" i="0" lang="es-CO" sz="1800" u="none" cap="none" strike="noStrike">
                <a:solidFill>
                  <a:schemeClr val="dk1"/>
                </a:solidFill>
                <a:latin typeface="Century Gothic"/>
                <a:ea typeface="Century Gothic"/>
                <a:cs typeface="Century Gothic"/>
                <a:sym typeface="Century Gothic"/>
              </a:rPr>
              <a:t>Relación entre variables</a:t>
            </a:r>
            <a:endParaRPr b="0" i="0" sz="18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180"/>
              </a:spcBef>
              <a:spcAft>
                <a:spcPts val="0"/>
              </a:spcAft>
              <a:buClr>
                <a:schemeClr val="dk1"/>
              </a:buClr>
              <a:buSzPts val="1800"/>
              <a:buFont typeface="Century Gothic"/>
              <a:buChar char="•"/>
            </a:pPr>
            <a:r>
              <a:rPr b="0" i="0" lang="es-CO" sz="1800" u="none" cap="none" strike="noStrike">
                <a:solidFill>
                  <a:schemeClr val="dk1"/>
                </a:solidFill>
                <a:latin typeface="Century Gothic"/>
                <a:ea typeface="Century Gothic"/>
                <a:cs typeface="Century Gothic"/>
                <a:sym typeface="Century Gothic"/>
              </a:rPr>
              <a:t>Formular como pregunta</a:t>
            </a:r>
            <a:endParaRPr b="0" i="0" sz="18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180"/>
              </a:spcBef>
              <a:spcAft>
                <a:spcPts val="0"/>
              </a:spcAft>
              <a:buClr>
                <a:schemeClr val="dk1"/>
              </a:buClr>
              <a:buSzPts val="1800"/>
              <a:buFont typeface="Century Gothic"/>
              <a:buChar char="•"/>
            </a:pPr>
            <a:r>
              <a:rPr b="0" i="0" lang="es-CO" sz="1800" u="none" cap="none" strike="noStrike">
                <a:solidFill>
                  <a:schemeClr val="dk1"/>
                </a:solidFill>
                <a:latin typeface="Century Gothic"/>
                <a:ea typeface="Century Gothic"/>
                <a:cs typeface="Century Gothic"/>
                <a:sym typeface="Century Gothic"/>
              </a:rPr>
              <a:t>Tratar un problema medible u observable</a:t>
            </a:r>
            <a:endParaRPr b="0" i="0" sz="1800" u="none" cap="none" strike="noStrike">
              <a:solidFill>
                <a:schemeClr val="dk1"/>
              </a:solidFill>
              <a:latin typeface="Century Gothic"/>
              <a:ea typeface="Century Gothic"/>
              <a:cs typeface="Century Gothic"/>
              <a:sym typeface="Century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14"/>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s-CO"/>
              <a:t>Ejemplo</a:t>
            </a:r>
            <a:endParaRPr/>
          </a:p>
        </p:txBody>
      </p:sp>
      <p:sp>
        <p:nvSpPr>
          <p:cNvPr id="345" name="Google Shape;345;p14"/>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rPr lang="es-CO"/>
              <a:t>Para continuar con el ejemplo de </a:t>
            </a:r>
            <a:r>
              <a:rPr lang="es-CO"/>
              <a:t>Juliana,</a:t>
            </a:r>
            <a:r>
              <a:rPr lang="es-CO"/>
              <a:t> una vez se ha familiarizado con el tema y decidido llevar a cabo una investigación cuantitativa, encuentra </a:t>
            </a:r>
            <a:r>
              <a:rPr lang="es-CO"/>
              <a:t>que,</a:t>
            </a:r>
            <a:r>
              <a:rPr lang="es-CO"/>
              <a:t> según algunos estudios, los factores más importantes son la atracción, la confianza, la proximidad, entre otros y define su planteamiento del problema:</a:t>
            </a:r>
            <a:endParaRPr/>
          </a:p>
          <a:p>
            <a:pPr indent="0" lvl="0" marL="0" rtl="0" algn="l">
              <a:spcBef>
                <a:spcPts val="1000"/>
              </a:spcBef>
              <a:spcAft>
                <a:spcPts val="0"/>
              </a:spcAft>
              <a:buSzPts val="1440"/>
              <a:buNone/>
            </a:pPr>
            <a:r>
              <a:t/>
            </a:r>
            <a:endParaRPr/>
          </a:p>
          <a:p>
            <a:pPr indent="-342900" lvl="0" marL="342900" rtl="0" algn="l">
              <a:spcBef>
                <a:spcPts val="1000"/>
              </a:spcBef>
              <a:spcAft>
                <a:spcPts val="0"/>
              </a:spcAft>
              <a:buSzPts val="1440"/>
              <a:buChar char="►"/>
            </a:pPr>
            <a:r>
              <a:rPr lang="es-CO"/>
              <a:t>¿Qué</a:t>
            </a:r>
            <a:r>
              <a:rPr lang="es-CO"/>
              <a:t> aspectos influyen para que un hombre y una mujer tengan una relación cordial y satisfactoria para ambos?</a:t>
            </a:r>
            <a:endParaRPr/>
          </a:p>
          <a:p>
            <a:pPr indent="0" lvl="0" marL="0" rtl="0" algn="l">
              <a:spcBef>
                <a:spcPts val="1000"/>
              </a:spcBef>
              <a:spcAft>
                <a:spcPts val="0"/>
              </a:spcAft>
              <a:buSzPts val="1440"/>
              <a:buNone/>
            </a:pPr>
            <a:r>
              <a:t/>
            </a:r>
            <a:endParaRPr/>
          </a:p>
          <a:p>
            <a:pPr indent="0" lvl="0" marL="0" rtl="0" algn="l">
              <a:spcBef>
                <a:spcPts val="1000"/>
              </a:spcBef>
              <a:spcAft>
                <a:spcPts val="0"/>
              </a:spcAft>
              <a:buSzPts val="1440"/>
              <a:buNone/>
            </a:pPr>
            <a:r>
              <a:rPr lang="es-CO"/>
              <a:t>http://normasapa.net/planteamiento-del-problema-tesis/</a:t>
            </a:r>
            <a:endParaRPr/>
          </a:p>
        </p:txBody>
      </p:sp>
      <p:pic>
        <p:nvPicPr>
          <p:cNvPr id="346" name="Google Shape;346;p14"/>
          <p:cNvPicPr preferRelativeResize="0"/>
          <p:nvPr/>
        </p:nvPicPr>
        <p:blipFill rotWithShape="1">
          <a:blip r:embed="rId3">
            <a:alphaModFix/>
          </a:blip>
          <a:srcRect b="0" l="0" r="0" t="0"/>
          <a:stretch/>
        </p:blipFill>
        <p:spPr>
          <a:xfrm>
            <a:off x="9564312" y="4248063"/>
            <a:ext cx="2190750" cy="2085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15"/>
          <p:cNvSpPr txBox="1"/>
          <p:nvPr>
            <p:ph type="title"/>
          </p:nvPr>
        </p:nvSpPr>
        <p:spPr>
          <a:xfrm>
            <a:off x="1154954" y="2677645"/>
            <a:ext cx="4351025" cy="228382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4000"/>
              <a:buFont typeface="Century Gothic"/>
              <a:buNone/>
            </a:pPr>
            <a:r>
              <a:rPr lang="es-CO"/>
              <a:t>Objetivos</a:t>
            </a:r>
            <a:endParaRPr/>
          </a:p>
        </p:txBody>
      </p:sp>
      <p:sp>
        <p:nvSpPr>
          <p:cNvPr id="352" name="Google Shape;352;p15"/>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SzPts val="1600"/>
              <a:buNone/>
            </a:pPr>
            <a:r>
              <a:rPr lang="es-CO"/>
              <a:t>GENERAL</a:t>
            </a:r>
            <a:endParaRPr/>
          </a:p>
          <a:p>
            <a:pPr indent="0" lvl="0" marL="0" rtl="0" algn="l">
              <a:spcBef>
                <a:spcPts val="1000"/>
              </a:spcBef>
              <a:spcAft>
                <a:spcPts val="0"/>
              </a:spcAft>
              <a:buSzPts val="1600"/>
              <a:buNone/>
            </a:pPr>
            <a:r>
              <a:rPr lang="es-CO"/>
              <a:t>ESPECÍFICOS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1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2800"/>
              <a:buFont typeface="Century Gothic"/>
              <a:buNone/>
            </a:pPr>
            <a:r>
              <a:rPr lang="es-CO" sz="2800"/>
              <a:t>Determinación clara y precisa de los objetivos</a:t>
            </a:r>
            <a:endParaRPr/>
          </a:p>
        </p:txBody>
      </p:sp>
      <p:sp>
        <p:nvSpPr>
          <p:cNvPr id="358" name="Google Shape;358;p16"/>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s-CO"/>
              <a:t>Avance en el conocimiento de un fenómeno</a:t>
            </a:r>
            <a:endParaRPr/>
          </a:p>
          <a:p>
            <a:pPr indent="-342900" lvl="0" marL="342900" rtl="0" algn="l">
              <a:spcBef>
                <a:spcPts val="1000"/>
              </a:spcBef>
              <a:spcAft>
                <a:spcPts val="0"/>
              </a:spcAft>
              <a:buSzPts val="1440"/>
              <a:buChar char="►"/>
            </a:pPr>
            <a:r>
              <a:rPr lang="es-CO"/>
              <a:t>Descripción, con mayor precisión, de la naturaleza y características de un fenómeno</a:t>
            </a:r>
            <a:endParaRPr/>
          </a:p>
          <a:p>
            <a:pPr indent="-342900" lvl="0" marL="342900" rtl="0" algn="l">
              <a:spcBef>
                <a:spcPts val="1000"/>
              </a:spcBef>
              <a:spcAft>
                <a:spcPts val="0"/>
              </a:spcAft>
              <a:buSzPts val="1440"/>
              <a:buChar char="►"/>
            </a:pPr>
            <a:r>
              <a:rPr lang="es-CO"/>
              <a:t>Determinación de la frecuencia con que algo ocurre</a:t>
            </a:r>
            <a:endParaRPr/>
          </a:p>
          <a:p>
            <a:pPr indent="-342900" lvl="0" marL="342900" rtl="0" algn="l">
              <a:spcBef>
                <a:spcPts val="1000"/>
              </a:spcBef>
              <a:spcAft>
                <a:spcPts val="0"/>
              </a:spcAft>
              <a:buSzPts val="1440"/>
              <a:buChar char="►"/>
            </a:pPr>
            <a:r>
              <a:rPr lang="es-CO"/>
              <a:t>Comprobación de la hipótesis y de la relación causal entre variables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17"/>
          <p:cNvSpPr txBox="1"/>
          <p:nvPr/>
        </p:nvSpPr>
        <p:spPr>
          <a:xfrm>
            <a:off x="623452" y="1768825"/>
            <a:ext cx="1903617" cy="369332"/>
          </a:xfrm>
          <a:prstGeom prst="rect">
            <a:avLst/>
          </a:prstGeom>
          <a:noFill/>
          <a:ln cap="flat" cmpd="sng" w="9525">
            <a:solidFill>
              <a:srgbClr val="92D050"/>
            </a:solidFill>
            <a:prstDash val="solid"/>
            <a:round/>
            <a:headEnd len="sm" w="sm" type="none"/>
            <a:tailEnd len="sm" w="sm" type="none"/>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s-CO" sz="1800">
                <a:solidFill>
                  <a:schemeClr val="dk1"/>
                </a:solidFill>
                <a:latin typeface="Century Gothic"/>
                <a:ea typeface="Century Gothic"/>
                <a:cs typeface="Century Gothic"/>
                <a:sym typeface="Century Gothic"/>
              </a:rPr>
              <a:t>DETERMINAR</a:t>
            </a:r>
            <a:endParaRPr sz="1800">
              <a:solidFill>
                <a:schemeClr val="dk1"/>
              </a:solidFill>
              <a:latin typeface="Century Gothic"/>
              <a:ea typeface="Century Gothic"/>
              <a:cs typeface="Century Gothic"/>
              <a:sym typeface="Century Gothic"/>
            </a:endParaRPr>
          </a:p>
        </p:txBody>
      </p:sp>
      <p:sp>
        <p:nvSpPr>
          <p:cNvPr id="364" name="Google Shape;364;p17"/>
          <p:cNvSpPr txBox="1"/>
          <p:nvPr/>
        </p:nvSpPr>
        <p:spPr>
          <a:xfrm>
            <a:off x="1532310" y="2322823"/>
            <a:ext cx="1865983" cy="646331"/>
          </a:xfrm>
          <a:prstGeom prst="rect">
            <a:avLst/>
          </a:prstGeom>
          <a:noFill/>
          <a:ln cap="flat" cmpd="sng" w="9525">
            <a:solidFill>
              <a:srgbClr val="00B050"/>
            </a:solidFill>
            <a:prstDash val="solid"/>
            <a:round/>
            <a:headEnd len="sm" w="sm" type="none"/>
            <a:tailEnd len="sm" w="sm" type="none"/>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s-CO" sz="1800">
                <a:solidFill>
                  <a:schemeClr val="dk1"/>
                </a:solidFill>
                <a:latin typeface="Century Gothic"/>
                <a:ea typeface="Century Gothic"/>
                <a:cs typeface="Century Gothic"/>
                <a:sym typeface="Century Gothic"/>
              </a:rPr>
              <a:t>DESCRIBIR</a:t>
            </a:r>
            <a:endParaRPr/>
          </a:p>
          <a:p>
            <a:pPr indent="-285750" lvl="0" marL="285750" marR="0" rtl="0" algn="l">
              <a:spcBef>
                <a:spcPts val="0"/>
              </a:spcBef>
              <a:spcAft>
                <a:spcPts val="0"/>
              </a:spcAft>
              <a:buClr>
                <a:schemeClr val="dk1"/>
              </a:buClr>
              <a:buSzPts val="1800"/>
              <a:buFont typeface="Arial"/>
              <a:buChar char="•"/>
            </a:pPr>
            <a:r>
              <a:rPr lang="es-CO" sz="1800">
                <a:solidFill>
                  <a:schemeClr val="dk1"/>
                </a:solidFill>
                <a:latin typeface="Century Gothic"/>
                <a:ea typeface="Century Gothic"/>
                <a:cs typeface="Century Gothic"/>
                <a:sym typeface="Century Gothic"/>
              </a:rPr>
              <a:t>DEMOSTRAR</a:t>
            </a:r>
            <a:endParaRPr sz="1800">
              <a:solidFill>
                <a:schemeClr val="dk1"/>
              </a:solidFill>
              <a:latin typeface="Century Gothic"/>
              <a:ea typeface="Century Gothic"/>
              <a:cs typeface="Century Gothic"/>
              <a:sym typeface="Century Gothic"/>
            </a:endParaRPr>
          </a:p>
        </p:txBody>
      </p:sp>
      <p:sp>
        <p:nvSpPr>
          <p:cNvPr id="365" name="Google Shape;365;p17"/>
          <p:cNvSpPr txBox="1"/>
          <p:nvPr/>
        </p:nvSpPr>
        <p:spPr>
          <a:xfrm>
            <a:off x="3520582" y="2832669"/>
            <a:ext cx="1924876" cy="646331"/>
          </a:xfrm>
          <a:prstGeom prst="rect">
            <a:avLst/>
          </a:prstGeom>
          <a:noFill/>
          <a:ln cap="flat" cmpd="sng" w="9525">
            <a:solidFill>
              <a:srgbClr val="BD3C1A"/>
            </a:solidFill>
            <a:prstDash val="solid"/>
            <a:round/>
            <a:headEnd len="sm" w="sm" type="none"/>
            <a:tailEnd len="sm" w="sm" type="none"/>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s-CO" sz="1800">
                <a:solidFill>
                  <a:schemeClr val="dk1"/>
                </a:solidFill>
                <a:latin typeface="Century Gothic"/>
                <a:ea typeface="Century Gothic"/>
                <a:cs typeface="Century Gothic"/>
                <a:sym typeface="Century Gothic"/>
              </a:rPr>
              <a:t>EXAMINAR</a:t>
            </a:r>
            <a:endParaRPr/>
          </a:p>
          <a:p>
            <a:pPr indent="-285750" lvl="0" marL="285750" marR="0" rtl="0" algn="l">
              <a:spcBef>
                <a:spcPts val="0"/>
              </a:spcBef>
              <a:spcAft>
                <a:spcPts val="0"/>
              </a:spcAft>
              <a:buClr>
                <a:schemeClr val="dk1"/>
              </a:buClr>
              <a:buSzPts val="1800"/>
              <a:buFont typeface="Arial"/>
              <a:buChar char="•"/>
            </a:pPr>
            <a:r>
              <a:rPr lang="es-CO" sz="1800">
                <a:solidFill>
                  <a:schemeClr val="dk1"/>
                </a:solidFill>
                <a:latin typeface="Century Gothic"/>
                <a:ea typeface="Century Gothic"/>
                <a:cs typeface="Century Gothic"/>
                <a:sym typeface="Century Gothic"/>
              </a:rPr>
              <a:t>ESPECIFICAR</a:t>
            </a:r>
            <a:endParaRPr sz="1800">
              <a:solidFill>
                <a:schemeClr val="dk1"/>
              </a:solidFill>
              <a:latin typeface="Century Gothic"/>
              <a:ea typeface="Century Gothic"/>
              <a:cs typeface="Century Gothic"/>
              <a:sym typeface="Century Gothic"/>
            </a:endParaRPr>
          </a:p>
        </p:txBody>
      </p:sp>
      <p:sp>
        <p:nvSpPr>
          <p:cNvPr id="366" name="Google Shape;366;p17"/>
          <p:cNvSpPr txBox="1"/>
          <p:nvPr/>
        </p:nvSpPr>
        <p:spPr>
          <a:xfrm>
            <a:off x="5685904" y="3417332"/>
            <a:ext cx="1574705" cy="923330"/>
          </a:xfrm>
          <a:prstGeom prst="rect">
            <a:avLst/>
          </a:prstGeom>
          <a:noFill/>
          <a:ln cap="flat" cmpd="sng" w="9525">
            <a:solidFill>
              <a:srgbClr val="EE52A4"/>
            </a:solidFill>
            <a:prstDash val="solid"/>
            <a:round/>
            <a:headEnd len="sm" w="sm" type="none"/>
            <a:tailEnd len="sm" w="sm" type="none"/>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s-CO" sz="1800">
                <a:solidFill>
                  <a:schemeClr val="dk1"/>
                </a:solidFill>
                <a:latin typeface="Century Gothic"/>
                <a:ea typeface="Century Gothic"/>
                <a:cs typeface="Century Gothic"/>
                <a:sym typeface="Century Gothic"/>
              </a:rPr>
              <a:t>ANALIZAR</a:t>
            </a:r>
            <a:endParaRPr/>
          </a:p>
          <a:p>
            <a:pPr indent="-285750" lvl="0" marL="285750" marR="0" rtl="0" algn="l">
              <a:spcBef>
                <a:spcPts val="0"/>
              </a:spcBef>
              <a:spcAft>
                <a:spcPts val="0"/>
              </a:spcAft>
              <a:buClr>
                <a:schemeClr val="dk1"/>
              </a:buClr>
              <a:buSzPts val="1800"/>
              <a:buFont typeface="Arial"/>
              <a:buChar char="•"/>
            </a:pPr>
            <a:r>
              <a:rPr lang="es-CO" sz="1800">
                <a:solidFill>
                  <a:schemeClr val="dk1"/>
                </a:solidFill>
                <a:latin typeface="Century Gothic"/>
                <a:ea typeface="Century Gothic"/>
                <a:cs typeface="Century Gothic"/>
                <a:sym typeface="Century Gothic"/>
              </a:rPr>
              <a:t>INDICAR</a:t>
            </a:r>
            <a:endParaRPr/>
          </a:p>
          <a:p>
            <a:pPr indent="-285750" lvl="0" marL="285750" marR="0" rtl="0" algn="l">
              <a:spcBef>
                <a:spcPts val="0"/>
              </a:spcBef>
              <a:spcAft>
                <a:spcPts val="0"/>
              </a:spcAft>
              <a:buClr>
                <a:schemeClr val="dk1"/>
              </a:buClr>
              <a:buSzPts val="1800"/>
              <a:buFont typeface="Arial"/>
              <a:buChar char="•"/>
            </a:pPr>
            <a:r>
              <a:rPr lang="es-CO" sz="1800">
                <a:solidFill>
                  <a:schemeClr val="dk1"/>
                </a:solidFill>
                <a:latin typeface="Century Gothic"/>
                <a:ea typeface="Century Gothic"/>
                <a:cs typeface="Century Gothic"/>
                <a:sym typeface="Century Gothic"/>
              </a:rPr>
              <a:t>ESTIMAR</a:t>
            </a:r>
            <a:endParaRPr sz="1800">
              <a:solidFill>
                <a:schemeClr val="dk1"/>
              </a:solidFill>
              <a:latin typeface="Century Gothic"/>
              <a:ea typeface="Century Gothic"/>
              <a:cs typeface="Century Gothic"/>
              <a:sym typeface="Century Gothic"/>
            </a:endParaRPr>
          </a:p>
        </p:txBody>
      </p:sp>
      <p:sp>
        <p:nvSpPr>
          <p:cNvPr id="367" name="Google Shape;367;p17"/>
          <p:cNvSpPr txBox="1"/>
          <p:nvPr/>
        </p:nvSpPr>
        <p:spPr>
          <a:xfrm>
            <a:off x="7376159" y="4268001"/>
            <a:ext cx="1958910" cy="646331"/>
          </a:xfrm>
          <a:prstGeom prst="rect">
            <a:avLst/>
          </a:prstGeom>
          <a:noFill/>
          <a:ln cap="flat" cmpd="sng" w="9525">
            <a:solidFill>
              <a:srgbClr val="641AEA"/>
            </a:solidFill>
            <a:prstDash val="solid"/>
            <a:round/>
            <a:headEnd len="sm" w="sm" type="none"/>
            <a:tailEnd len="sm" w="sm" type="none"/>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s-CO" sz="1800">
                <a:solidFill>
                  <a:schemeClr val="dk1"/>
                </a:solidFill>
                <a:latin typeface="Century Gothic"/>
                <a:ea typeface="Century Gothic"/>
                <a:cs typeface="Century Gothic"/>
                <a:sym typeface="Century Gothic"/>
              </a:rPr>
              <a:t>COMPARAR</a:t>
            </a:r>
            <a:endParaRPr/>
          </a:p>
          <a:p>
            <a:pPr indent="-285750" lvl="0" marL="285750" marR="0" rtl="0" algn="l">
              <a:spcBef>
                <a:spcPts val="0"/>
              </a:spcBef>
              <a:spcAft>
                <a:spcPts val="0"/>
              </a:spcAft>
              <a:buClr>
                <a:schemeClr val="dk1"/>
              </a:buClr>
              <a:buSzPts val="1800"/>
              <a:buFont typeface="Arial"/>
              <a:buChar char="•"/>
            </a:pPr>
            <a:r>
              <a:rPr lang="es-CO" sz="1800">
                <a:solidFill>
                  <a:schemeClr val="dk1"/>
                </a:solidFill>
                <a:latin typeface="Century Gothic"/>
                <a:ea typeface="Century Gothic"/>
                <a:cs typeface="Century Gothic"/>
                <a:sym typeface="Century Gothic"/>
              </a:rPr>
              <a:t>VALORAR</a:t>
            </a:r>
            <a:endParaRPr sz="1800">
              <a:solidFill>
                <a:schemeClr val="dk1"/>
              </a:solidFill>
              <a:latin typeface="Century Gothic"/>
              <a:ea typeface="Century Gothic"/>
              <a:cs typeface="Century Gothic"/>
              <a:sym typeface="Century Gothic"/>
            </a:endParaRPr>
          </a:p>
        </p:txBody>
      </p:sp>
      <p:sp>
        <p:nvSpPr>
          <p:cNvPr id="368" name="Google Shape;368;p17"/>
          <p:cNvSpPr txBox="1"/>
          <p:nvPr/>
        </p:nvSpPr>
        <p:spPr>
          <a:xfrm>
            <a:off x="9030391" y="5024460"/>
            <a:ext cx="2024296" cy="369332"/>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s-CO" sz="1800">
                <a:solidFill>
                  <a:schemeClr val="dk1"/>
                </a:solidFill>
                <a:latin typeface="Century Gothic"/>
                <a:ea typeface="Century Gothic"/>
                <a:cs typeface="Century Gothic"/>
                <a:sym typeface="Century Gothic"/>
              </a:rPr>
              <a:t>RELACIONAR</a:t>
            </a:r>
            <a:endParaRPr sz="1800">
              <a:solidFill>
                <a:schemeClr val="dk1"/>
              </a:solidFill>
              <a:latin typeface="Century Gothic"/>
              <a:ea typeface="Century Gothic"/>
              <a:cs typeface="Century Gothic"/>
              <a:sym typeface="Century Gothic"/>
            </a:endParaRPr>
          </a:p>
        </p:txBody>
      </p:sp>
      <p:sp>
        <p:nvSpPr>
          <p:cNvPr id="369" name="Google Shape;369;p17"/>
          <p:cNvSpPr/>
          <p:nvPr/>
        </p:nvSpPr>
        <p:spPr>
          <a:xfrm>
            <a:off x="2753913" y="5973886"/>
            <a:ext cx="611096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CO" sz="1800">
                <a:solidFill>
                  <a:schemeClr val="dk1"/>
                </a:solidFill>
                <a:latin typeface="Century Gothic"/>
                <a:ea typeface="Century Gothic"/>
                <a:cs typeface="Century Gothic"/>
                <a:sym typeface="Century Gothic"/>
              </a:rPr>
              <a:t>http://normasapa.net/como-formular-objetivos-tesis/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18"/>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s-CO"/>
              <a:t>Ejemplo</a:t>
            </a:r>
            <a:endParaRPr/>
          </a:p>
        </p:txBody>
      </p:sp>
      <p:sp>
        <p:nvSpPr>
          <p:cNvPr id="375" name="Google Shape;375;p18"/>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s-CO"/>
              <a:t>Los objetivos de la investigación de Juliana se podrían plantear de la siguiente manera:</a:t>
            </a:r>
            <a:endParaRPr/>
          </a:p>
          <a:p>
            <a:pPr indent="-342900" lvl="0" marL="342900" rtl="0" algn="l">
              <a:spcBef>
                <a:spcPts val="1000"/>
              </a:spcBef>
              <a:spcAft>
                <a:spcPts val="0"/>
              </a:spcAft>
              <a:buSzPts val="1440"/>
              <a:buChar char="►"/>
            </a:pPr>
            <a:r>
              <a:rPr lang="es-CO"/>
              <a:t>Objetivo General:</a:t>
            </a:r>
            <a:endParaRPr/>
          </a:p>
          <a:p>
            <a:pPr indent="0" lvl="0" marL="0" rtl="0" algn="l">
              <a:spcBef>
                <a:spcPts val="1000"/>
              </a:spcBef>
              <a:spcAft>
                <a:spcPts val="0"/>
              </a:spcAft>
              <a:buSzPts val="1440"/>
              <a:buNone/>
            </a:pPr>
            <a:r>
              <a:rPr lang="es-CO"/>
              <a:t>Determinar si la atracción física, la confianza, la proximidad física, el reforzamiento de la autoestima y la similitud tienen una influencia significativa en el desarrollo del noviazgo entre jóvenes locales.</a:t>
            </a:r>
            <a:endParaRPr/>
          </a:p>
          <a:p>
            <a:pPr indent="-342900" lvl="0" marL="342900" rtl="0" algn="l">
              <a:spcBef>
                <a:spcPts val="1000"/>
              </a:spcBef>
              <a:spcAft>
                <a:spcPts val="0"/>
              </a:spcAft>
              <a:buSzPts val="1440"/>
              <a:buChar char="►"/>
            </a:pPr>
            <a:r>
              <a:rPr lang="es-CO"/>
              <a:t>Objetivos Específicos:</a:t>
            </a:r>
            <a:endParaRPr/>
          </a:p>
          <a:p>
            <a:pPr indent="0" lvl="0" marL="0" rtl="0" algn="l">
              <a:spcBef>
                <a:spcPts val="1000"/>
              </a:spcBef>
              <a:spcAft>
                <a:spcPts val="0"/>
              </a:spcAft>
              <a:buSzPts val="1440"/>
              <a:buNone/>
            </a:pPr>
            <a:r>
              <a:rPr lang="es-CO"/>
              <a:t>Evaluar cuál de los factores mencionados ejerce mayor influencia sobre la evaluación de la relación, el interés que muestran por ella y su disposición a continuarla.</a:t>
            </a:r>
            <a:endParaRPr/>
          </a:p>
          <a:p>
            <a:pPr indent="0" lvl="0" marL="0" rtl="0" algn="l">
              <a:spcBef>
                <a:spcPts val="1000"/>
              </a:spcBef>
              <a:spcAft>
                <a:spcPts val="0"/>
              </a:spcAft>
              <a:buSzPts val="1440"/>
              <a:buNone/>
            </a:pPr>
            <a:r>
              <a:t/>
            </a:r>
            <a:endParaRPr/>
          </a:p>
        </p:txBody>
      </p:sp>
      <p:pic>
        <p:nvPicPr>
          <p:cNvPr id="376" name="Google Shape;376;p18"/>
          <p:cNvPicPr preferRelativeResize="0"/>
          <p:nvPr/>
        </p:nvPicPr>
        <p:blipFill rotWithShape="1">
          <a:blip r:embed="rId3">
            <a:alphaModFix/>
          </a:blip>
          <a:srcRect b="0" l="0" r="0" t="0"/>
          <a:stretch/>
        </p:blipFill>
        <p:spPr>
          <a:xfrm>
            <a:off x="9771958" y="4808739"/>
            <a:ext cx="2324100" cy="1962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pic>
        <p:nvPicPr>
          <p:cNvPr id="381" name="Google Shape;381;p19"/>
          <p:cNvPicPr preferRelativeResize="0"/>
          <p:nvPr/>
        </p:nvPicPr>
        <p:blipFill rotWithShape="1">
          <a:blip r:embed="rId3">
            <a:alphaModFix/>
          </a:blip>
          <a:srcRect b="0" l="0" r="0" t="0"/>
          <a:stretch/>
        </p:blipFill>
        <p:spPr>
          <a:xfrm>
            <a:off x="4608820" y="2951754"/>
            <a:ext cx="3028950" cy="1514475"/>
          </a:xfrm>
          <a:prstGeom prst="rect">
            <a:avLst/>
          </a:prstGeom>
          <a:noFill/>
          <a:ln>
            <a:noFill/>
          </a:ln>
        </p:spPr>
      </p:pic>
      <p:sp>
        <p:nvSpPr>
          <p:cNvPr id="382" name="Google Shape;382;p19"/>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s-CO"/>
              <a:t>Juguemos con los verbos</a:t>
            </a:r>
            <a:endParaRPr/>
          </a:p>
        </p:txBody>
      </p:sp>
      <p:pic>
        <p:nvPicPr>
          <p:cNvPr id="383" name="Google Shape;383;p19"/>
          <p:cNvPicPr preferRelativeResize="0"/>
          <p:nvPr/>
        </p:nvPicPr>
        <p:blipFill rotWithShape="1">
          <a:blip r:embed="rId4">
            <a:alphaModFix/>
          </a:blip>
          <a:srcRect b="0" l="0" r="0" t="0"/>
          <a:stretch/>
        </p:blipFill>
        <p:spPr>
          <a:xfrm>
            <a:off x="2828357" y="3547067"/>
            <a:ext cx="2495550" cy="1838325"/>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384" name="Google Shape;384;p19"/>
          <p:cNvSpPr txBox="1"/>
          <p:nvPr/>
        </p:nvSpPr>
        <p:spPr>
          <a:xfrm>
            <a:off x="5643137" y="5037673"/>
            <a:ext cx="1842447"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s-CO" sz="1800">
                <a:solidFill>
                  <a:schemeClr val="dk1"/>
                </a:solidFill>
                <a:latin typeface="Century Gothic"/>
                <a:ea typeface="Century Gothic"/>
                <a:cs typeface="Century Gothic"/>
                <a:sym typeface="Century Gothic"/>
              </a:rPr>
              <a:t>10 Minutos</a:t>
            </a:r>
            <a:endParaRPr b="1" sz="1800">
              <a:solidFill>
                <a:schemeClr val="dk1"/>
              </a:solidFill>
              <a:latin typeface="Century Gothic"/>
              <a:ea typeface="Century Gothic"/>
              <a:cs typeface="Century Gothic"/>
              <a:sym typeface="Century Gothic"/>
            </a:endParaRPr>
          </a:p>
        </p:txBody>
      </p:sp>
      <p:pic>
        <p:nvPicPr>
          <p:cNvPr id="385" name="Google Shape;385;p19"/>
          <p:cNvPicPr preferRelativeResize="0"/>
          <p:nvPr/>
        </p:nvPicPr>
        <p:blipFill rotWithShape="1">
          <a:blip r:embed="rId5">
            <a:alphaModFix/>
          </a:blip>
          <a:srcRect b="0" l="0" r="0" t="0"/>
          <a:stretch/>
        </p:blipFill>
        <p:spPr>
          <a:xfrm>
            <a:off x="7637770" y="3394665"/>
            <a:ext cx="2143125" cy="2143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
          <p:cNvSpPr/>
          <p:nvPr/>
        </p:nvSpPr>
        <p:spPr>
          <a:xfrm>
            <a:off x="1078173" y="204716"/>
            <a:ext cx="9081827" cy="6537278"/>
          </a:xfrm>
          <a:custGeom>
            <a:rect b="b" l="l" r="r" t="t"/>
            <a:pathLst>
              <a:path extrusionOk="0" h="120000" w="120000">
                <a:moveTo>
                  <a:pt x="0" y="0"/>
                </a:moveTo>
                <a:lnTo>
                  <a:pt x="120000" y="0"/>
                </a:lnTo>
                <a:lnTo>
                  <a:pt x="120000" y="120000"/>
                </a:lnTo>
                <a:lnTo>
                  <a:pt x="0" y="120000"/>
                </a:lnTo>
                <a:close/>
              </a:path>
              <a:path extrusionOk="0" fill="none" h="120000" w="120000">
                <a:moveTo>
                  <a:pt x="-10000" y="0"/>
                </a:moveTo>
                <a:close/>
                <a:lnTo>
                  <a:pt x="-10000" y="120000"/>
                </a:lnTo>
              </a:path>
              <a:path extrusionOk="0" fill="none" h="120000" w="120000">
                <a:moveTo>
                  <a:pt x="-10000" y="22500"/>
                </a:moveTo>
                <a:lnTo>
                  <a:pt x="-46000" y="135000"/>
                </a:lnTo>
              </a:path>
            </a:pathLst>
          </a:custGeom>
          <a:noFill/>
          <a:ln>
            <a:noFill/>
          </a:ln>
        </p:spPr>
        <p:txBody>
          <a:bodyPr anchorCtr="1" anchor="ctr" bIns="45700" lIns="91425" spcFirstLastPara="1" rIns="91425" wrap="square" tIns="45700">
            <a:noAutofit/>
          </a:bodyPr>
          <a:lstStyle/>
          <a:p>
            <a:pPr indent="-114300" lvl="1" marL="114300" marR="0" rtl="0" algn="l">
              <a:lnSpc>
                <a:spcPct val="75000"/>
              </a:lnSpc>
              <a:spcBef>
                <a:spcPts val="0"/>
              </a:spcBef>
              <a:spcAft>
                <a:spcPts val="0"/>
              </a:spcAft>
              <a:buClr>
                <a:schemeClr val="dk1"/>
              </a:buClr>
              <a:buSzPts val="1000"/>
              <a:buFont typeface="Century Gothic"/>
              <a:buChar char="•"/>
            </a:pPr>
            <a:r>
              <a:rPr b="1" i="0" lang="es-CO" sz="1000" u="none" cap="none" strike="noStrike">
                <a:solidFill>
                  <a:schemeClr val="dk1"/>
                </a:solidFill>
                <a:latin typeface="Century Gothic"/>
                <a:ea typeface="Century Gothic"/>
                <a:cs typeface="Century Gothic"/>
                <a:sym typeface="Century Gothic"/>
              </a:rPr>
              <a:t>¿Qué? Se refiere al problema que vamos a investigar</a:t>
            </a:r>
            <a:endParaRPr b="1" i="0" sz="1000" u="none" cap="none" strike="noStrike">
              <a:solidFill>
                <a:schemeClr val="dk1"/>
              </a:solidFill>
              <a:latin typeface="Century Gothic"/>
              <a:ea typeface="Century Gothic"/>
              <a:cs typeface="Century Gothic"/>
              <a:sym typeface="Century Gothic"/>
            </a:endParaRPr>
          </a:p>
          <a:p>
            <a:pPr indent="-114300" lvl="1" marL="114300" marR="0" rtl="0" algn="l">
              <a:lnSpc>
                <a:spcPct val="75000"/>
              </a:lnSpc>
              <a:spcBef>
                <a:spcPts val="100"/>
              </a:spcBef>
              <a:spcAft>
                <a:spcPts val="0"/>
              </a:spcAft>
              <a:buClr>
                <a:schemeClr val="dk1"/>
              </a:buClr>
              <a:buSzPts val="1000"/>
              <a:buFont typeface="Century Gothic"/>
              <a:buChar char="•"/>
            </a:pPr>
            <a:r>
              <a:rPr b="1" i="0" lang="es-CO" sz="1000" u="none" cap="none" strike="noStrike">
                <a:solidFill>
                  <a:schemeClr val="dk1"/>
                </a:solidFill>
                <a:latin typeface="Century Gothic"/>
                <a:ea typeface="Century Gothic"/>
                <a:cs typeface="Century Gothic"/>
                <a:sym typeface="Century Gothic"/>
              </a:rPr>
              <a:t>¿Para qué? Se refiere a los objetivos, los propósitos que se quieren lograr con la investigación</a:t>
            </a:r>
            <a:endParaRPr b="1" i="0" sz="1000" u="none" cap="none" strike="noStrike">
              <a:solidFill>
                <a:schemeClr val="dk1"/>
              </a:solidFill>
              <a:latin typeface="Century Gothic"/>
              <a:ea typeface="Century Gothic"/>
              <a:cs typeface="Century Gothic"/>
              <a:sym typeface="Century Gothic"/>
            </a:endParaRPr>
          </a:p>
          <a:p>
            <a:pPr indent="-114300" lvl="1" marL="114300" marR="0" rtl="0" algn="l">
              <a:lnSpc>
                <a:spcPct val="75000"/>
              </a:lnSpc>
              <a:spcBef>
                <a:spcPts val="100"/>
              </a:spcBef>
              <a:spcAft>
                <a:spcPts val="0"/>
              </a:spcAft>
              <a:buClr>
                <a:schemeClr val="dk1"/>
              </a:buClr>
              <a:buSzPts val="1000"/>
              <a:buFont typeface="Century Gothic"/>
              <a:buChar char="•"/>
            </a:pPr>
            <a:r>
              <a:rPr b="1" i="0" lang="es-CO" sz="1000" u="none" cap="none" strike="noStrike">
                <a:solidFill>
                  <a:schemeClr val="dk1"/>
                </a:solidFill>
                <a:latin typeface="Century Gothic"/>
                <a:ea typeface="Century Gothic"/>
                <a:cs typeface="Century Gothic"/>
                <a:sym typeface="Century Gothic"/>
              </a:rPr>
              <a:t>¿Por qué? Es la justificación o importancia de la investigación, referidos a aspectos teóricos, metodológicos, técnicos o sociales</a:t>
            </a:r>
            <a:endParaRPr b="1" i="0" sz="1000" u="none" cap="none" strike="noStrike">
              <a:solidFill>
                <a:schemeClr val="dk1"/>
              </a:solidFill>
              <a:latin typeface="Century Gothic"/>
              <a:ea typeface="Century Gothic"/>
              <a:cs typeface="Century Gothic"/>
              <a:sym typeface="Century Gothic"/>
            </a:endParaRPr>
          </a:p>
          <a:p>
            <a:pPr indent="-114300" lvl="1" marL="114300" marR="0" rtl="0" algn="l">
              <a:lnSpc>
                <a:spcPct val="75000"/>
              </a:lnSpc>
              <a:spcBef>
                <a:spcPts val="100"/>
              </a:spcBef>
              <a:spcAft>
                <a:spcPts val="0"/>
              </a:spcAft>
              <a:buClr>
                <a:schemeClr val="dk1"/>
              </a:buClr>
              <a:buSzPts val="1000"/>
              <a:buFont typeface="Century Gothic"/>
              <a:buChar char="•"/>
            </a:pPr>
            <a:r>
              <a:rPr b="1" i="0" lang="es-CO" sz="1000" u="none" cap="none" strike="noStrike">
                <a:solidFill>
                  <a:schemeClr val="dk1"/>
                </a:solidFill>
                <a:latin typeface="Century Gothic"/>
                <a:ea typeface="Century Gothic"/>
                <a:cs typeface="Century Gothic"/>
                <a:sym typeface="Century Gothic"/>
              </a:rPr>
              <a:t>¿Cómo? Implica la metodología a utilizar, es decir, los métodos, técnicas, instrumentos, procedimientos a utilizar, el tipo y diseño de investigación</a:t>
            </a:r>
            <a:endParaRPr b="1" i="0" sz="1000" u="none" cap="none" strike="noStrike">
              <a:solidFill>
                <a:schemeClr val="dk1"/>
              </a:solidFill>
              <a:latin typeface="Century Gothic"/>
              <a:ea typeface="Century Gothic"/>
              <a:cs typeface="Century Gothic"/>
              <a:sym typeface="Century Gothic"/>
            </a:endParaRPr>
          </a:p>
          <a:p>
            <a:pPr indent="-114300" lvl="1" marL="114300" marR="0" rtl="0" algn="l">
              <a:lnSpc>
                <a:spcPct val="75000"/>
              </a:lnSpc>
              <a:spcBef>
                <a:spcPts val="100"/>
              </a:spcBef>
              <a:spcAft>
                <a:spcPts val="0"/>
              </a:spcAft>
              <a:buClr>
                <a:schemeClr val="dk1"/>
              </a:buClr>
              <a:buSzPts val="1000"/>
              <a:buFont typeface="Century Gothic"/>
              <a:buChar char="•"/>
            </a:pPr>
            <a:r>
              <a:rPr b="1" i="0" lang="es-CO" sz="1000" u="none" cap="none" strike="noStrike">
                <a:solidFill>
                  <a:schemeClr val="dk1"/>
                </a:solidFill>
                <a:latin typeface="Century Gothic"/>
                <a:ea typeface="Century Gothic"/>
                <a:cs typeface="Century Gothic"/>
                <a:sym typeface="Century Gothic"/>
              </a:rPr>
              <a:t>¿Con qué? Se refiere a los recursos humanos, materiales, económicos y tecnológicos.</a:t>
            </a:r>
            <a:endParaRPr b="1" i="0" sz="1000" u="none" cap="none" strike="noStrike">
              <a:solidFill>
                <a:schemeClr val="dk1"/>
              </a:solidFill>
              <a:latin typeface="Century Gothic"/>
              <a:ea typeface="Century Gothic"/>
              <a:cs typeface="Century Gothic"/>
              <a:sym typeface="Century Gothic"/>
            </a:endParaRPr>
          </a:p>
          <a:p>
            <a:pPr indent="-114300" lvl="1" marL="114300" marR="0" rtl="0" algn="l">
              <a:lnSpc>
                <a:spcPct val="75000"/>
              </a:lnSpc>
              <a:spcBef>
                <a:spcPts val="100"/>
              </a:spcBef>
              <a:spcAft>
                <a:spcPts val="0"/>
              </a:spcAft>
              <a:buClr>
                <a:schemeClr val="dk1"/>
              </a:buClr>
              <a:buSzPts val="1000"/>
              <a:buFont typeface="Century Gothic"/>
              <a:buChar char="•"/>
            </a:pPr>
            <a:r>
              <a:rPr b="1" i="0" lang="es-CO" sz="1000" u="none" cap="none" strike="noStrike">
                <a:solidFill>
                  <a:schemeClr val="dk1"/>
                </a:solidFill>
                <a:latin typeface="Century Gothic"/>
                <a:ea typeface="Century Gothic"/>
                <a:cs typeface="Century Gothic"/>
                <a:sym typeface="Century Gothic"/>
              </a:rPr>
              <a:t>¿Dónde? Se refiere al universo de estudio y su ubicación geográfica</a:t>
            </a:r>
            <a:endParaRPr b="1" i="0" sz="1000" u="none" cap="none" strike="noStrike">
              <a:solidFill>
                <a:schemeClr val="dk1"/>
              </a:solidFill>
              <a:latin typeface="Century Gothic"/>
              <a:ea typeface="Century Gothic"/>
              <a:cs typeface="Century Gothic"/>
              <a:sym typeface="Century Gothic"/>
            </a:endParaRPr>
          </a:p>
          <a:p>
            <a:pPr indent="-114300" lvl="1" marL="114300" marR="0" rtl="0" algn="l">
              <a:lnSpc>
                <a:spcPct val="75000"/>
              </a:lnSpc>
              <a:spcBef>
                <a:spcPts val="100"/>
              </a:spcBef>
              <a:spcAft>
                <a:spcPts val="0"/>
              </a:spcAft>
              <a:buClr>
                <a:schemeClr val="dk1"/>
              </a:buClr>
              <a:buSzPts val="1000"/>
              <a:buFont typeface="Century Gothic"/>
              <a:buChar char="•"/>
            </a:pPr>
            <a:r>
              <a:rPr b="1" i="0" lang="es-CO" sz="1000" u="none" cap="none" strike="noStrike">
                <a:solidFill>
                  <a:schemeClr val="dk1"/>
                </a:solidFill>
                <a:latin typeface="Century Gothic"/>
                <a:ea typeface="Century Gothic"/>
                <a:cs typeface="Century Gothic"/>
                <a:sym typeface="Century Gothic"/>
              </a:rPr>
              <a:t>¿Cuándo? Se refiere al tiempo de investigación, y la planeación de ejecución del proyecto?</a:t>
            </a:r>
            <a:endParaRPr b="1" i="0" sz="1000" u="none" cap="none" strike="noStrike">
              <a:solidFill>
                <a:schemeClr val="dk1"/>
              </a:solidFill>
              <a:latin typeface="Century Gothic"/>
              <a:ea typeface="Century Gothic"/>
              <a:cs typeface="Century Gothic"/>
              <a:sym typeface="Century Gothic"/>
            </a:endParaRPr>
          </a:p>
          <a:p>
            <a:pPr indent="-114300" lvl="1" marL="114300" marR="0" rtl="0" algn="l">
              <a:lnSpc>
                <a:spcPct val="75000"/>
              </a:lnSpc>
              <a:spcBef>
                <a:spcPts val="100"/>
              </a:spcBef>
              <a:spcAft>
                <a:spcPts val="0"/>
              </a:spcAft>
              <a:buClr>
                <a:schemeClr val="dk1"/>
              </a:buClr>
              <a:buSzPts val="1000"/>
              <a:buFont typeface="Century Gothic"/>
              <a:buChar char="•"/>
            </a:pPr>
            <a:r>
              <a:rPr b="1" i="0" lang="es-CO" sz="1000" u="none" cap="none" strike="noStrike">
                <a:solidFill>
                  <a:schemeClr val="dk1"/>
                </a:solidFill>
                <a:latin typeface="Century Gothic"/>
                <a:ea typeface="Century Gothic"/>
                <a:cs typeface="Century Gothic"/>
                <a:sym typeface="Century Gothic"/>
              </a:rPr>
              <a:t>¿Cuánto? Implica la cuantificación de los costos de la investigación y presupuesto</a:t>
            </a:r>
            <a:endParaRPr b="1" i="0" sz="1000" u="none" cap="none" strike="noStrike">
              <a:solidFill>
                <a:schemeClr val="dk1"/>
              </a:solidFill>
              <a:latin typeface="Century Gothic"/>
              <a:ea typeface="Century Gothic"/>
              <a:cs typeface="Century Gothic"/>
              <a:sym typeface="Century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20"/>
          <p:cNvSpPr txBox="1"/>
          <p:nvPr>
            <p:ph type="title"/>
          </p:nvPr>
        </p:nvSpPr>
        <p:spPr>
          <a:xfrm>
            <a:off x="1154954" y="2677645"/>
            <a:ext cx="4351025" cy="228382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4000"/>
              <a:buFont typeface="Century Gothic"/>
              <a:buNone/>
            </a:pPr>
            <a:r>
              <a:rPr lang="es-CO"/>
              <a:t>Justificación del Tema</a:t>
            </a:r>
            <a:endParaRPr/>
          </a:p>
        </p:txBody>
      </p:sp>
      <p:sp>
        <p:nvSpPr>
          <p:cNvPr id="391" name="Google Shape;391;p20"/>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SzPts val="1600"/>
              <a:buNone/>
            </a:pPr>
            <a:r>
              <a:rPr lang="es-CO"/>
              <a:t>IMPORTANCIA</a:t>
            </a:r>
            <a:endParaRPr/>
          </a:p>
          <a:p>
            <a:pPr indent="0" lvl="0" marL="0" rtl="0" algn="l">
              <a:spcBef>
                <a:spcPts val="1000"/>
              </a:spcBef>
              <a:spcAft>
                <a:spcPts val="0"/>
              </a:spcAft>
              <a:buSzPts val="1600"/>
              <a:buNone/>
            </a:pPr>
            <a:r>
              <a:rPr lang="es-CO"/>
              <a:t>PERTINENCIA</a:t>
            </a:r>
            <a:endParaRPr/>
          </a:p>
          <a:p>
            <a:pPr indent="0" lvl="0" marL="0" rtl="0" algn="l">
              <a:spcBef>
                <a:spcPts val="1000"/>
              </a:spcBef>
              <a:spcAft>
                <a:spcPts val="0"/>
              </a:spcAft>
              <a:buSzPts val="1600"/>
              <a:buNone/>
            </a:pPr>
            <a:r>
              <a:rPr lang="es-CO"/>
              <a:t>RELEVANCIA</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21"/>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2800"/>
              <a:buFont typeface="Century Gothic"/>
              <a:buNone/>
            </a:pPr>
            <a:r>
              <a:rPr lang="es-CO" sz="2800"/>
              <a:t>Características para la redacción</a:t>
            </a:r>
            <a:endParaRPr sz="2800"/>
          </a:p>
        </p:txBody>
      </p:sp>
      <p:sp>
        <p:nvSpPr>
          <p:cNvPr id="397" name="Google Shape;397;p21"/>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just">
              <a:spcBef>
                <a:spcPts val="0"/>
              </a:spcBef>
              <a:spcAft>
                <a:spcPts val="0"/>
              </a:spcAft>
              <a:buSzPts val="1440"/>
              <a:buChar char="►"/>
            </a:pPr>
            <a:r>
              <a:rPr lang="es-CO"/>
              <a:t>En la Justificación, se procede a definir POR QUÉ y PARA QUÉ o lo QUE SE BUSCA y PARA QUÉ, se desarrolla el tema de estudio considerado.</a:t>
            </a:r>
            <a:endParaRPr/>
          </a:p>
          <a:p>
            <a:pPr indent="0" lvl="0" marL="0" rtl="0" algn="l">
              <a:spcBef>
                <a:spcPts val="1000"/>
              </a:spcBef>
              <a:spcAft>
                <a:spcPts val="0"/>
              </a:spcAft>
              <a:buSzPts val="1440"/>
              <a:buNone/>
            </a:pPr>
            <a:r>
              <a:rPr lang="es-CO"/>
              <a:t>a. Conveniente, en cuanto al propósito académico o la utilidad social, el sentido de la urgencia. Para qué servirá y a quién le sirve.</a:t>
            </a:r>
            <a:br>
              <a:rPr lang="es-CO"/>
            </a:br>
            <a:r>
              <a:rPr lang="es-CO"/>
              <a:t>b. Relevancia social. Trascendencia, utilidad y beneficios.</a:t>
            </a:r>
            <a:br>
              <a:rPr lang="es-CO"/>
            </a:br>
            <a:r>
              <a:rPr lang="es-CO"/>
              <a:t>c. Implicaciones prácticas. ¿Realmente tiene algún uso la información?</a:t>
            </a:r>
            <a:br>
              <a:rPr lang="es-CO"/>
            </a:br>
            <a:r>
              <a:rPr lang="es-CO"/>
              <a:t>d. Valor teórico, ¿Se va a cubrir algún </a:t>
            </a:r>
            <a:r>
              <a:rPr lang="es-CO"/>
              <a:t>vacío</a:t>
            </a:r>
            <a:r>
              <a:rPr lang="es-CO"/>
              <a:t> del conocimiento?</a:t>
            </a:r>
            <a:br>
              <a:rPr lang="es-CO"/>
            </a:br>
            <a:r>
              <a:rPr lang="es-CO"/>
              <a:t>e. Utilidad metodológica, ¿Se va a utilizar algún modelo nuevo para obtener y recolectar información?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22"/>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s-CO"/>
              <a:t>Ejemplo</a:t>
            </a:r>
            <a:endParaRPr/>
          </a:p>
        </p:txBody>
      </p:sp>
      <p:sp>
        <p:nvSpPr>
          <p:cNvPr id="403" name="Google Shape;403;p22"/>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SzPct val="79999"/>
              <a:buChar char="►"/>
            </a:pPr>
            <a:r>
              <a:rPr lang="es-CO"/>
              <a:t>Juliana podría justificar su estudio de la siguiente manera:</a:t>
            </a:r>
            <a:endParaRPr/>
          </a:p>
          <a:p>
            <a:pPr indent="0" lvl="0" marL="0" rtl="0" algn="just">
              <a:spcBef>
                <a:spcPts val="1000"/>
              </a:spcBef>
              <a:spcAft>
                <a:spcPts val="0"/>
              </a:spcAft>
              <a:buSzPct val="79999"/>
              <a:buNone/>
            </a:pPr>
            <a:r>
              <a:rPr lang="es-CO"/>
              <a:t>De acuerdo con Méndez (2014), una de las preocupaciones centrales de los jóvenes lo constituye la relación con su pareja sentimental. En algunos estudios como el de Mendoza (2013) y el de Stafford y Merolla (2007) se encontró que los universitarios que tienen dificultades con sus parejas o se encuentran físicamente alejados de ellas, tienen un desempeño académico más bajo que quienes llevan una relación armónica y que se frecuentan con regularidad.</a:t>
            </a:r>
            <a:endParaRPr/>
          </a:p>
          <a:p>
            <a:pPr indent="0" lvl="0" marL="0" rtl="0" algn="just">
              <a:spcBef>
                <a:spcPts val="1000"/>
              </a:spcBef>
              <a:spcAft>
                <a:spcPts val="0"/>
              </a:spcAft>
              <a:buSzPct val="79999"/>
              <a:buNone/>
            </a:pPr>
            <a:r>
              <a:rPr lang="es-CO"/>
              <a:t>La investigación planteada contribuirá a generar un modelo para entender este importante aspecto en la vida de los estudiantes. Asimismo, los resultados del estudio </a:t>
            </a:r>
            <a:r>
              <a:rPr lang="es-CO"/>
              <a:t>ayudarán</a:t>
            </a:r>
            <a:r>
              <a:rPr lang="es-CO"/>
              <a:t> a crear una mayor conciencia entre los mentores de los universitarios. Por otro lado, mediante la investigación se desarrollará un método para medir las variables del estudio en el contexto local, pero con aplicaciones a nivel nacional.</a:t>
            </a:r>
            <a:endParaRPr/>
          </a:p>
        </p:txBody>
      </p:sp>
      <p:pic>
        <p:nvPicPr>
          <p:cNvPr id="404" name="Google Shape;404;p22"/>
          <p:cNvPicPr preferRelativeResize="0"/>
          <p:nvPr/>
        </p:nvPicPr>
        <p:blipFill rotWithShape="1">
          <a:blip r:embed="rId3">
            <a:alphaModFix/>
          </a:blip>
          <a:srcRect b="0" l="0" r="0" t="0"/>
          <a:stretch/>
        </p:blipFill>
        <p:spPr>
          <a:xfrm>
            <a:off x="9980613" y="4635124"/>
            <a:ext cx="2143125" cy="2143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p3"/>
          <p:cNvPicPr preferRelativeResize="0"/>
          <p:nvPr/>
        </p:nvPicPr>
        <p:blipFill rotWithShape="1">
          <a:blip r:embed="rId3">
            <a:alphaModFix/>
          </a:blip>
          <a:srcRect b="0" l="0" r="0" t="0"/>
          <a:stretch/>
        </p:blipFill>
        <p:spPr>
          <a:xfrm>
            <a:off x="7775449" y="2381361"/>
            <a:ext cx="3845744" cy="2880595"/>
          </a:xfrm>
          <a:prstGeom prst="rect">
            <a:avLst/>
          </a:prstGeom>
          <a:noFill/>
          <a:ln>
            <a:noFill/>
          </a:ln>
        </p:spPr>
      </p:pic>
      <p:sp>
        <p:nvSpPr>
          <p:cNvPr id="261" name="Google Shape;261;p3"/>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2800"/>
              <a:buFont typeface="Century Gothic"/>
              <a:buNone/>
            </a:pPr>
            <a:r>
              <a:rPr lang="es-CO" sz="2800"/>
              <a:t>¿Cómo seleccionar un tema de investigación?</a:t>
            </a:r>
            <a:endParaRPr sz="2800"/>
          </a:p>
        </p:txBody>
      </p:sp>
      <p:sp>
        <p:nvSpPr>
          <p:cNvPr id="262" name="Google Shape;262;p3"/>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s-CO"/>
              <a:t>Interés por un área de investigación</a:t>
            </a:r>
            <a:endParaRPr/>
          </a:p>
          <a:p>
            <a:pPr indent="-342900" lvl="0" marL="342900" rtl="0" algn="l">
              <a:spcBef>
                <a:spcPts val="1000"/>
              </a:spcBef>
              <a:spcAft>
                <a:spcPts val="0"/>
              </a:spcAft>
              <a:buSzPts val="1440"/>
              <a:buChar char="►"/>
            </a:pPr>
            <a:r>
              <a:rPr lang="es-CO"/>
              <a:t>Tener cierto conocimiento del tema</a:t>
            </a:r>
            <a:endParaRPr/>
          </a:p>
          <a:p>
            <a:pPr indent="-342900" lvl="0" marL="342900" rtl="0" algn="l">
              <a:spcBef>
                <a:spcPts val="1000"/>
              </a:spcBef>
              <a:spcAft>
                <a:spcPts val="0"/>
              </a:spcAft>
              <a:buSzPts val="1440"/>
              <a:buChar char="►"/>
            </a:pPr>
            <a:r>
              <a:rPr lang="es-CO"/>
              <a:t>Que haya posibilidad de obtener información</a:t>
            </a:r>
            <a:endParaRPr/>
          </a:p>
          <a:p>
            <a:pPr indent="-342900" lvl="0" marL="342900" rtl="0" algn="l">
              <a:spcBef>
                <a:spcPts val="1000"/>
              </a:spcBef>
              <a:spcAft>
                <a:spcPts val="0"/>
              </a:spcAft>
              <a:buSzPts val="1440"/>
              <a:buChar char="►"/>
            </a:pPr>
            <a:r>
              <a:rPr lang="es-CO"/>
              <a:t>Determinación clara y precisa de los objetivos</a:t>
            </a:r>
            <a:endParaRPr/>
          </a:p>
          <a:p>
            <a:pPr indent="-342900" lvl="0" marL="342900" rtl="0" algn="l">
              <a:spcBef>
                <a:spcPts val="1000"/>
              </a:spcBef>
              <a:spcAft>
                <a:spcPts val="0"/>
              </a:spcAft>
              <a:buSzPts val="1440"/>
              <a:buChar char="►"/>
            </a:pPr>
            <a:r>
              <a:rPr lang="es-CO"/>
              <a:t>Formular hipótesis iniciales</a:t>
            </a:r>
            <a:endParaRPr/>
          </a:p>
          <a:p>
            <a:pPr indent="-342900" lvl="0" marL="342900" rtl="0" algn="l">
              <a:spcBef>
                <a:spcPts val="1000"/>
              </a:spcBef>
              <a:spcAft>
                <a:spcPts val="0"/>
              </a:spcAft>
              <a:buSzPts val="1440"/>
              <a:buChar char="►"/>
            </a:pPr>
            <a:r>
              <a:rPr lang="es-CO"/>
              <a:t>Delimitación clara de la magnitud y alcances del trabajo</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
          <p:cNvSpPr/>
          <p:nvPr/>
        </p:nvSpPr>
        <p:spPr>
          <a:xfrm>
            <a:off x="2032000" y="719666"/>
            <a:ext cx="8128000" cy="5418667"/>
          </a:xfrm>
          <a:custGeom>
            <a:rect b="b" l="l" r="r" t="t"/>
            <a:pathLst>
              <a:path extrusionOk="0" h="120000" w="120000">
                <a:moveTo>
                  <a:pt x="0" y="0"/>
                </a:moveTo>
                <a:lnTo>
                  <a:pt x="120000" y="0"/>
                </a:lnTo>
                <a:lnTo>
                  <a:pt x="120000" y="120000"/>
                </a:lnTo>
                <a:lnTo>
                  <a:pt x="0" y="120000"/>
                </a:lnTo>
                <a:close/>
              </a:path>
              <a:path extrusionOk="0" fill="none" h="120000" w="120000">
                <a:moveTo>
                  <a:pt x="-10000" y="0"/>
                </a:moveTo>
                <a:close/>
                <a:lnTo>
                  <a:pt x="-10000" y="120000"/>
                </a:lnTo>
              </a:path>
              <a:path extrusionOk="0" fill="none" h="120000" w="120000">
                <a:moveTo>
                  <a:pt x="-10000" y="22500"/>
                </a:moveTo>
                <a:lnTo>
                  <a:pt x="-46000" y="135000"/>
                </a:lnTo>
              </a:path>
            </a:pathLst>
          </a:custGeom>
          <a:noFill/>
          <a:ln>
            <a:noFill/>
          </a:ln>
        </p:spPr>
        <p:txBody>
          <a:bodyPr anchorCtr="1" anchor="ctr" bIns="45700" lIns="91425" spcFirstLastPara="1" rIns="91425" wrap="square" tIns="45700">
            <a:noAutofit/>
          </a:bodyPr>
          <a:lstStyle/>
          <a:p>
            <a:pPr indent="-177800" lvl="1" marL="114300" marR="0" rtl="0" algn="l">
              <a:lnSpc>
                <a:spcPct val="75000"/>
              </a:lnSpc>
              <a:spcBef>
                <a:spcPts val="0"/>
              </a:spcBef>
              <a:spcAft>
                <a:spcPts val="0"/>
              </a:spcAft>
              <a:buClr>
                <a:schemeClr val="dk1"/>
              </a:buClr>
              <a:buSzPts val="2800"/>
              <a:buFont typeface="Century Gothic"/>
              <a:buChar char="•"/>
            </a:pPr>
            <a:r>
              <a:rPr b="0" i="0" lang="es-CO" sz="2800" u="none" cap="none" strike="noStrike">
                <a:solidFill>
                  <a:schemeClr val="dk1"/>
                </a:solidFill>
                <a:latin typeface="Century Gothic"/>
                <a:ea typeface="Century Gothic"/>
                <a:cs typeface="Century Gothic"/>
                <a:sym typeface="Century Gothic"/>
              </a:rPr>
              <a:t>Idea</a:t>
            </a:r>
            <a:endParaRPr b="0" i="0" sz="28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280"/>
              </a:spcBef>
              <a:spcAft>
                <a:spcPts val="0"/>
              </a:spcAft>
              <a:buClr>
                <a:schemeClr val="dk1"/>
              </a:buClr>
              <a:buSzPts val="1200"/>
              <a:buFont typeface="Century Gothic"/>
              <a:buChar char="•"/>
            </a:pPr>
            <a:r>
              <a:rPr b="1" i="0" lang="es-CO" sz="1200" u="none" cap="none" strike="noStrike">
                <a:solidFill>
                  <a:schemeClr val="dk1"/>
                </a:solidFill>
                <a:latin typeface="Century Gothic"/>
                <a:ea typeface="Century Gothic"/>
                <a:cs typeface="Century Gothic"/>
                <a:sym typeface="Century Gothic"/>
              </a:rPr>
              <a:t>Oportunidad</a:t>
            </a:r>
            <a:endParaRPr b="1" i="0" sz="1200" u="none" cap="none" strike="noStrike">
              <a:solidFill>
                <a:schemeClr val="dk1"/>
              </a:solidFill>
              <a:latin typeface="Century Gothic"/>
              <a:ea typeface="Century Gothic"/>
              <a:cs typeface="Century Gothic"/>
              <a:sym typeface="Century Gothic"/>
            </a:endParaRPr>
          </a:p>
          <a:p>
            <a:pPr indent="-50800" lvl="2" marL="228600" marR="0" rtl="0" algn="l">
              <a:lnSpc>
                <a:spcPct val="75000"/>
              </a:lnSpc>
              <a:spcBef>
                <a:spcPts val="120"/>
              </a:spcBef>
              <a:spcAft>
                <a:spcPts val="0"/>
              </a:spcAft>
              <a:buClr>
                <a:schemeClr val="dk1"/>
              </a:buClr>
              <a:buSzPts val="1000"/>
              <a:buFont typeface="Century Gothic"/>
              <a:buNone/>
            </a:pPr>
            <a:r>
              <a:t/>
            </a:r>
            <a:endParaRPr b="0" i="0" sz="10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100"/>
              </a:spcBef>
              <a:spcAft>
                <a:spcPts val="0"/>
              </a:spcAft>
              <a:buClr>
                <a:schemeClr val="dk1"/>
              </a:buClr>
              <a:buSzPts val="1050"/>
              <a:buFont typeface="Century Gothic"/>
              <a:buChar char="•"/>
            </a:pPr>
            <a:r>
              <a:rPr b="1" i="0" lang="es-CO" sz="1050" u="none" cap="none" strike="noStrike">
                <a:solidFill>
                  <a:schemeClr val="dk1"/>
                </a:solidFill>
                <a:latin typeface="Century Gothic"/>
                <a:ea typeface="Century Gothic"/>
                <a:cs typeface="Century Gothic"/>
                <a:sym typeface="Century Gothic"/>
              </a:rPr>
              <a:t>Conceptualización</a:t>
            </a:r>
            <a:endParaRPr b="1" i="0" sz="1050" u="none" cap="none" strike="noStrike">
              <a:solidFill>
                <a:schemeClr val="dk1"/>
              </a:solidFill>
              <a:latin typeface="Century Gothic"/>
              <a:ea typeface="Century Gothic"/>
              <a:cs typeface="Century Gothic"/>
              <a:sym typeface="Century Gothic"/>
            </a:endParaRPr>
          </a:p>
          <a:p>
            <a:pPr indent="-50800" lvl="2" marL="228600" marR="0" rtl="0" algn="l">
              <a:lnSpc>
                <a:spcPct val="75000"/>
              </a:lnSpc>
              <a:spcBef>
                <a:spcPts val="105"/>
              </a:spcBef>
              <a:spcAft>
                <a:spcPts val="0"/>
              </a:spcAft>
              <a:buClr>
                <a:schemeClr val="dk1"/>
              </a:buClr>
              <a:buSzPts val="1000"/>
              <a:buFont typeface="Century Gothic"/>
              <a:buNone/>
            </a:pPr>
            <a:r>
              <a:t/>
            </a:r>
            <a:endParaRPr b="0" i="0" sz="10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100"/>
              </a:spcBef>
              <a:spcAft>
                <a:spcPts val="0"/>
              </a:spcAft>
              <a:buClr>
                <a:schemeClr val="dk1"/>
              </a:buClr>
              <a:buSzPts val="1000"/>
              <a:buFont typeface="Century Gothic"/>
              <a:buChar char="•"/>
            </a:pPr>
            <a:r>
              <a:rPr b="0" i="0" lang="es-CO" sz="1000" u="none" cap="none" strike="noStrike">
                <a:solidFill>
                  <a:schemeClr val="dk1"/>
                </a:solidFill>
                <a:latin typeface="Century Gothic"/>
                <a:ea typeface="Century Gothic"/>
                <a:cs typeface="Century Gothic"/>
                <a:sym typeface="Century Gothic"/>
              </a:rPr>
              <a:t>Necesidad de cubrir </a:t>
            </a:r>
            <a:r>
              <a:rPr b="1" i="0" lang="es-CO" sz="1050" u="none" cap="none" strike="noStrike">
                <a:solidFill>
                  <a:schemeClr val="dk1"/>
                </a:solidFill>
                <a:latin typeface="Century Gothic"/>
                <a:ea typeface="Century Gothic"/>
                <a:cs typeface="Century Gothic"/>
                <a:sym typeface="Century Gothic"/>
              </a:rPr>
              <a:t>huecos</a:t>
            </a:r>
            <a:r>
              <a:rPr b="0" i="0" lang="es-CO" sz="1000" u="none" cap="none" strike="noStrike">
                <a:solidFill>
                  <a:schemeClr val="dk1"/>
                </a:solidFill>
                <a:latin typeface="Century Gothic"/>
                <a:ea typeface="Century Gothic"/>
                <a:cs typeface="Century Gothic"/>
                <a:sym typeface="Century Gothic"/>
              </a:rPr>
              <a:t> de conocimiento</a:t>
            </a:r>
            <a:endParaRPr/>
          </a:p>
          <a:p>
            <a:pPr indent="-50800" lvl="2" marL="228600" marR="0" rtl="0" algn="l">
              <a:lnSpc>
                <a:spcPct val="75000"/>
              </a:lnSpc>
              <a:spcBef>
                <a:spcPts val="105"/>
              </a:spcBef>
              <a:spcAft>
                <a:spcPts val="0"/>
              </a:spcAft>
              <a:buClr>
                <a:schemeClr val="dk1"/>
              </a:buClr>
              <a:buSzPts val="1000"/>
              <a:buFont typeface="Century Gothic"/>
              <a:buNone/>
            </a:pPr>
            <a:r>
              <a:t/>
            </a:r>
            <a:endParaRPr b="0" i="0" sz="10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100"/>
              </a:spcBef>
              <a:spcAft>
                <a:spcPts val="0"/>
              </a:spcAft>
              <a:buClr>
                <a:schemeClr val="dk1"/>
              </a:buClr>
              <a:buSzPts val="1050"/>
              <a:buFont typeface="Century Gothic"/>
              <a:buChar char="•"/>
            </a:pPr>
            <a:r>
              <a:rPr b="1" i="0" lang="es-CO" sz="1050" u="none" cap="none" strike="noStrike">
                <a:solidFill>
                  <a:schemeClr val="dk1"/>
                </a:solidFill>
                <a:latin typeface="Century Gothic"/>
                <a:ea typeface="Century Gothic"/>
                <a:cs typeface="Century Gothic"/>
                <a:sym typeface="Century Gothic"/>
              </a:rPr>
              <a:t>Necesidad</a:t>
            </a:r>
            <a:r>
              <a:rPr b="0" i="0" lang="es-CO" sz="1000" u="none" cap="none" strike="noStrike">
                <a:solidFill>
                  <a:schemeClr val="dk1"/>
                </a:solidFill>
                <a:latin typeface="Century Gothic"/>
                <a:ea typeface="Century Gothic"/>
                <a:cs typeface="Century Gothic"/>
                <a:sym typeface="Century Gothic"/>
              </a:rPr>
              <a:t> de resolver una problemática</a:t>
            </a:r>
            <a:endParaRPr/>
          </a:p>
          <a:p>
            <a:pPr indent="-50800" lvl="2" marL="228600" marR="0" rtl="0" algn="l">
              <a:lnSpc>
                <a:spcPct val="75000"/>
              </a:lnSpc>
              <a:spcBef>
                <a:spcPts val="105"/>
              </a:spcBef>
              <a:spcAft>
                <a:spcPts val="0"/>
              </a:spcAft>
              <a:buClr>
                <a:schemeClr val="dk1"/>
              </a:buClr>
              <a:buSzPts val="1000"/>
              <a:buFont typeface="Century Gothic"/>
              <a:buNone/>
            </a:pPr>
            <a:r>
              <a:t/>
            </a:r>
            <a:endParaRPr b="0" i="0" sz="1000" u="none" cap="none" strike="noStrike">
              <a:solidFill>
                <a:schemeClr val="dk1"/>
              </a:solidFill>
              <a:latin typeface="Century Gothic"/>
              <a:ea typeface="Century Gothic"/>
              <a:cs typeface="Century Gothic"/>
              <a:sym typeface="Century Gothic"/>
            </a:endParaRPr>
          </a:p>
          <a:p>
            <a:pPr indent="-114300" lvl="2" marL="228600" marR="0" rtl="0" algn="l">
              <a:lnSpc>
                <a:spcPct val="75000"/>
              </a:lnSpc>
              <a:spcBef>
                <a:spcPts val="100"/>
              </a:spcBef>
              <a:spcAft>
                <a:spcPts val="0"/>
              </a:spcAft>
              <a:buClr>
                <a:schemeClr val="dk1"/>
              </a:buClr>
              <a:buSzPts val="1200"/>
              <a:buFont typeface="Century Gothic"/>
              <a:buChar char="•"/>
            </a:pPr>
            <a:r>
              <a:rPr b="1" i="0" lang="es-CO" sz="1200" u="none" cap="none" strike="noStrike">
                <a:solidFill>
                  <a:schemeClr val="dk1"/>
                </a:solidFill>
                <a:latin typeface="Century Gothic"/>
                <a:ea typeface="Century Gothic"/>
                <a:cs typeface="Century Gothic"/>
                <a:sym typeface="Century Gothic"/>
              </a:rPr>
              <a:t>Inspiración</a:t>
            </a:r>
            <a:endParaRPr b="1" i="0" sz="1200" u="none" cap="none" strike="noStrike">
              <a:solidFill>
                <a:schemeClr val="dk1"/>
              </a:solidFill>
              <a:latin typeface="Century Gothic"/>
              <a:ea typeface="Century Gothic"/>
              <a:cs typeface="Century Gothic"/>
              <a:sym typeface="Century Gothic"/>
            </a:endParaRPr>
          </a:p>
          <a:p>
            <a:pPr indent="-50800" lvl="2" marL="228600" marR="0" rtl="0" algn="l">
              <a:lnSpc>
                <a:spcPct val="75000"/>
              </a:lnSpc>
              <a:spcBef>
                <a:spcPts val="120"/>
              </a:spcBef>
              <a:spcAft>
                <a:spcPts val="0"/>
              </a:spcAft>
              <a:buClr>
                <a:schemeClr val="dk1"/>
              </a:buClr>
              <a:buSzPts val="1000"/>
              <a:buFont typeface="Century Gothic"/>
              <a:buNone/>
            </a:pPr>
            <a:r>
              <a:t/>
            </a:r>
            <a:endParaRPr b="0" i="0" sz="1000" u="none" cap="none" strike="noStrike">
              <a:solidFill>
                <a:schemeClr val="dk1"/>
              </a:solidFill>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5"/>
          <p:cNvSpPr txBox="1"/>
          <p:nvPr>
            <p:ph type="title"/>
          </p:nvPr>
        </p:nvSpPr>
        <p:spPr>
          <a:xfrm>
            <a:off x="1154954" y="2677645"/>
            <a:ext cx="4351025" cy="228382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4000"/>
              <a:buFont typeface="Century Gothic"/>
              <a:buNone/>
            </a:pPr>
            <a:r>
              <a:rPr lang="es-CO"/>
              <a:t>Clasificación de Temas</a:t>
            </a:r>
            <a:endParaRPr/>
          </a:p>
        </p:txBody>
      </p:sp>
      <p:sp>
        <p:nvSpPr>
          <p:cNvPr id="273" name="Google Shape;273;p5"/>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SzPts val="1600"/>
              <a:buNone/>
            </a:pPr>
            <a:r>
              <a:rPr lang="es-CO"/>
              <a:t>TEMAS TEÓRICOS</a:t>
            </a:r>
            <a:endParaRPr/>
          </a:p>
          <a:p>
            <a:pPr indent="0" lvl="0" marL="0" rtl="0" algn="l">
              <a:spcBef>
                <a:spcPts val="1000"/>
              </a:spcBef>
              <a:spcAft>
                <a:spcPts val="0"/>
              </a:spcAft>
              <a:buSzPts val="1600"/>
              <a:buNone/>
            </a:pPr>
            <a:r>
              <a:rPr lang="es-CO"/>
              <a:t>TEMAS PRÁCTICOS</a:t>
            </a:r>
            <a:endParaRPr/>
          </a:p>
          <a:p>
            <a:pPr indent="0" lvl="0" marL="0" rtl="0" algn="l">
              <a:spcBef>
                <a:spcPts val="1000"/>
              </a:spcBef>
              <a:spcAft>
                <a:spcPts val="0"/>
              </a:spcAft>
              <a:buSzPts val="1600"/>
              <a:buNone/>
            </a:pPr>
            <a:r>
              <a:rPr lang="es-CO"/>
              <a:t>TEMAS INTUITIVOS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2800"/>
              <a:buFont typeface="Century Gothic"/>
              <a:buNone/>
            </a:pPr>
            <a:r>
              <a:rPr lang="es-CO" sz="2800"/>
              <a:t>Ejemplo:</a:t>
            </a:r>
            <a:endParaRPr sz="2800"/>
          </a:p>
        </p:txBody>
      </p:sp>
      <p:sp>
        <p:nvSpPr>
          <p:cNvPr id="279" name="Google Shape;279;p6"/>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lnSpcReduction="20000"/>
          </a:bodyPr>
          <a:lstStyle/>
          <a:p>
            <a:pPr indent="0" lvl="0" marL="0" rtl="0" algn="l">
              <a:spcBef>
                <a:spcPts val="0"/>
              </a:spcBef>
              <a:spcAft>
                <a:spcPts val="0"/>
              </a:spcAft>
              <a:buSzPts val="1440"/>
              <a:buNone/>
            </a:pPr>
            <a:r>
              <a:rPr lang="es-CO"/>
              <a:t>Juliana al reflexionar acerca del noviazgo puede preguntarse:</a:t>
            </a:r>
            <a:endParaRPr/>
          </a:p>
          <a:p>
            <a:pPr indent="-342900" lvl="0" marL="342900" rtl="0" algn="l">
              <a:spcBef>
                <a:spcPts val="1000"/>
              </a:spcBef>
              <a:spcAft>
                <a:spcPts val="0"/>
              </a:spcAft>
              <a:buSzPts val="1440"/>
              <a:buChar char="►"/>
            </a:pPr>
            <a:r>
              <a:rPr lang="es-CO"/>
              <a:t>“Los aspectos que influyen para que un hombre y una mujer tengan una relación cordial y satisfactoria para ambos”, y decidir llevar a cabo una investigación que estudie los factores que intervienen en la evolución del noviazgo, sin embargo, debe especificar diversas cuestiones, como:</a:t>
            </a:r>
            <a:endParaRPr/>
          </a:p>
          <a:p>
            <a:pPr indent="-342900" lvl="0" marL="342900" rtl="0" algn="l">
              <a:spcBef>
                <a:spcPts val="1000"/>
              </a:spcBef>
              <a:spcAft>
                <a:spcPts val="0"/>
              </a:spcAft>
              <a:buSzPts val="1440"/>
              <a:buChar char="►"/>
            </a:pPr>
            <a:r>
              <a:rPr lang="es-CO"/>
              <a:t>Si piensa incluir es su estudio todos los factores que llegan a influir en el desarrollo del noviazgo o solamente algunos de ellos.</a:t>
            </a:r>
            <a:endParaRPr/>
          </a:p>
          <a:p>
            <a:pPr indent="-342900" lvl="0" marL="342900" rtl="0" algn="l">
              <a:spcBef>
                <a:spcPts val="1000"/>
              </a:spcBef>
              <a:spcAft>
                <a:spcPts val="0"/>
              </a:spcAft>
              <a:buSzPts val="1440"/>
              <a:buChar char="►"/>
            </a:pPr>
            <a:r>
              <a:rPr lang="es-CO"/>
              <a:t>Si va a concentrarse en personas de cierta edad o </a:t>
            </a:r>
            <a:r>
              <a:rPr lang="es-CO"/>
              <a:t>abarcar</a:t>
            </a:r>
            <a:r>
              <a:rPr lang="es-CO"/>
              <a:t> de varias edades.</a:t>
            </a:r>
            <a:endParaRPr/>
          </a:p>
          <a:p>
            <a:pPr indent="-342900" lvl="0" marL="342900" rtl="0" algn="l">
              <a:spcBef>
                <a:spcPts val="1000"/>
              </a:spcBef>
              <a:spcAft>
                <a:spcPts val="0"/>
              </a:spcAft>
              <a:buSzPts val="1440"/>
              <a:buChar char="►"/>
            </a:pPr>
            <a:r>
              <a:rPr lang="es-CO"/>
              <a:t>Si la investigación tendrá un enfoque psicológico o uno sociológico.</a:t>
            </a:r>
            <a:endParaRPr/>
          </a:p>
          <a:p>
            <a:pPr indent="0" lvl="0" marL="0" rtl="0" algn="l">
              <a:spcBef>
                <a:spcPts val="1000"/>
              </a:spcBef>
              <a:spcAft>
                <a:spcPts val="0"/>
              </a:spcAft>
              <a:buSzPts val="1440"/>
              <a:buNone/>
            </a:pPr>
            <a:r>
              <a:t/>
            </a:r>
            <a:endParaRPr/>
          </a:p>
        </p:txBody>
      </p:sp>
      <p:pic>
        <p:nvPicPr>
          <p:cNvPr id="280" name="Google Shape;280;p6"/>
          <p:cNvPicPr preferRelativeResize="0"/>
          <p:nvPr/>
        </p:nvPicPr>
        <p:blipFill rotWithShape="1">
          <a:blip r:embed="rId3">
            <a:alphaModFix/>
          </a:blip>
          <a:srcRect b="0" l="0" r="0" t="0"/>
          <a:stretch/>
        </p:blipFill>
        <p:spPr>
          <a:xfrm>
            <a:off x="9752215" y="4208577"/>
            <a:ext cx="1981200" cy="2314575"/>
          </a:xfrm>
          <a:prstGeom prst="rect">
            <a:avLst/>
          </a:prstGeom>
          <a:noFill/>
          <a:ln>
            <a:noFill/>
          </a:ln>
        </p:spPr>
      </p:pic>
      <p:sp>
        <p:nvSpPr>
          <p:cNvPr id="281" name="Google Shape;281;p6"/>
          <p:cNvSpPr/>
          <p:nvPr/>
        </p:nvSpPr>
        <p:spPr>
          <a:xfrm>
            <a:off x="1514902" y="6218914"/>
            <a:ext cx="686482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CO" sz="1800" u="none" cap="none" strike="noStrike">
                <a:solidFill>
                  <a:schemeClr val="dk1"/>
                </a:solidFill>
                <a:latin typeface="Century Gothic"/>
                <a:ea typeface="Century Gothic"/>
                <a:cs typeface="Century Gothic"/>
                <a:sym typeface="Century Gothic"/>
              </a:rPr>
              <a:t>http://normasapa.net/eleccion-tema-de-investigacion/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7"/>
          <p:cNvSpPr/>
          <p:nvPr/>
        </p:nvSpPr>
        <p:spPr>
          <a:xfrm>
            <a:off x="2032000" y="2819399"/>
            <a:ext cx="2032000" cy="1219200"/>
          </a:xfrm>
          <a:prstGeom prst="roundRect">
            <a:avLst>
              <a:gd fmla="val 16667" name="adj"/>
            </a:avLst>
          </a:prstGeom>
          <a:solidFill>
            <a:schemeClr val="accent2"/>
          </a:solidFill>
          <a:ln cap="rnd" cmpd="sng" w="1905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rPr lang="es-CO" sz="1800">
                <a:solidFill>
                  <a:schemeClr val="lt1"/>
                </a:solidFill>
                <a:latin typeface="Century Gothic"/>
                <a:ea typeface="Century Gothic"/>
                <a:cs typeface="Century Gothic"/>
                <a:sym typeface="Century Gothic"/>
              </a:rPr>
              <a:t>Libros y apuntes básicos</a:t>
            </a:r>
            <a:endParaRPr sz="1800">
              <a:solidFill>
                <a:schemeClr val="lt1"/>
              </a:solidFill>
              <a:latin typeface="Century Gothic"/>
              <a:ea typeface="Century Gothic"/>
              <a:cs typeface="Century Gothic"/>
              <a:sym typeface="Century Gothic"/>
            </a:endParaRPr>
          </a:p>
        </p:txBody>
      </p:sp>
      <p:sp>
        <p:nvSpPr>
          <p:cNvPr id="287" name="Google Shape;287;p7"/>
          <p:cNvSpPr/>
          <p:nvPr/>
        </p:nvSpPr>
        <p:spPr>
          <a:xfrm>
            <a:off x="4267200" y="3185159"/>
            <a:ext cx="609600" cy="487680"/>
          </a:xfrm>
          <a:prstGeom prst="rightArrow">
            <a:avLst>
              <a:gd fmla="val 50000" name="adj1"/>
              <a:gd fmla="val 50000" name="adj2"/>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88" name="Google Shape;288;p7"/>
          <p:cNvSpPr/>
          <p:nvPr/>
        </p:nvSpPr>
        <p:spPr>
          <a:xfrm>
            <a:off x="5080000" y="2819399"/>
            <a:ext cx="2032000" cy="1219200"/>
          </a:xfrm>
          <a:prstGeom prst="roundRect">
            <a:avLst>
              <a:gd fmla="val 16667" name="adj"/>
            </a:avLst>
          </a:prstGeom>
          <a:solidFill>
            <a:schemeClr val="accent3"/>
          </a:solidFill>
          <a:ln cap="rnd" cmpd="sng" w="1905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rPr lang="es-CO" sz="1800">
                <a:solidFill>
                  <a:schemeClr val="lt1"/>
                </a:solidFill>
                <a:latin typeface="Century Gothic"/>
                <a:ea typeface="Century Gothic"/>
                <a:cs typeface="Century Gothic"/>
                <a:sym typeface="Century Gothic"/>
              </a:rPr>
              <a:t>Lectura acerca de las áreas de interés</a:t>
            </a:r>
            <a:endParaRPr sz="1800">
              <a:solidFill>
                <a:schemeClr val="lt1"/>
              </a:solidFill>
              <a:latin typeface="Century Gothic"/>
              <a:ea typeface="Century Gothic"/>
              <a:cs typeface="Century Gothic"/>
              <a:sym typeface="Century Gothic"/>
            </a:endParaRPr>
          </a:p>
        </p:txBody>
      </p:sp>
      <p:sp>
        <p:nvSpPr>
          <p:cNvPr id="289" name="Google Shape;289;p7"/>
          <p:cNvSpPr/>
          <p:nvPr/>
        </p:nvSpPr>
        <p:spPr>
          <a:xfrm>
            <a:off x="7315200" y="3185159"/>
            <a:ext cx="609600" cy="487680"/>
          </a:xfrm>
          <a:prstGeom prst="rightArrow">
            <a:avLst>
              <a:gd fmla="val 50000" name="adj1"/>
              <a:gd fmla="val 50000" name="adj2"/>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90" name="Google Shape;290;p7"/>
          <p:cNvSpPr/>
          <p:nvPr/>
        </p:nvSpPr>
        <p:spPr>
          <a:xfrm>
            <a:off x="8128000" y="2819399"/>
            <a:ext cx="2032000" cy="1219200"/>
          </a:xfrm>
          <a:prstGeom prst="roundRect">
            <a:avLst>
              <a:gd fmla="val 16667" name="adj"/>
            </a:avLst>
          </a:prstGeom>
          <a:solidFill>
            <a:schemeClr val="accent2"/>
          </a:solidFill>
          <a:ln cap="rnd" cmpd="sng" w="1905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rPr lang="es-CO" sz="1800">
                <a:solidFill>
                  <a:schemeClr val="lt1"/>
                </a:solidFill>
                <a:latin typeface="Century Gothic"/>
                <a:ea typeface="Century Gothic"/>
                <a:cs typeface="Century Gothic"/>
                <a:sym typeface="Century Gothic"/>
              </a:rPr>
              <a:t>Revistas técnicas</a:t>
            </a:r>
            <a:endParaRPr sz="1800">
              <a:solidFill>
                <a:schemeClr val="lt1"/>
              </a:solidFill>
              <a:latin typeface="Century Gothic"/>
              <a:ea typeface="Century Gothic"/>
              <a:cs typeface="Century Gothic"/>
              <a:sym typeface="Century Gothic"/>
            </a:endParaRPr>
          </a:p>
        </p:txBody>
      </p:sp>
      <p:sp>
        <p:nvSpPr>
          <p:cNvPr id="291" name="Google Shape;291;p7"/>
          <p:cNvSpPr txBox="1"/>
          <p:nvPr/>
        </p:nvSpPr>
        <p:spPr>
          <a:xfrm>
            <a:off x="859809" y="450376"/>
            <a:ext cx="92804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CO" sz="1800">
                <a:solidFill>
                  <a:schemeClr val="dk1"/>
                </a:solidFill>
                <a:latin typeface="Century Gothic"/>
                <a:ea typeface="Century Gothic"/>
                <a:cs typeface="Century Gothic"/>
                <a:sym typeface="Century Gothic"/>
              </a:rPr>
              <a:t>1 Paso</a:t>
            </a:r>
            <a:endParaRPr b="1" sz="1800">
              <a:solidFill>
                <a:schemeClr val="dk1"/>
              </a:solidFill>
              <a:latin typeface="Century Gothic"/>
              <a:ea typeface="Century Gothic"/>
              <a:cs typeface="Century Gothic"/>
              <a:sym typeface="Century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8"/>
          <p:cNvSpPr/>
          <p:nvPr/>
        </p:nvSpPr>
        <p:spPr>
          <a:xfrm>
            <a:off x="2032000" y="2819399"/>
            <a:ext cx="2032000" cy="1219200"/>
          </a:xfrm>
          <a:prstGeom prst="roundRect">
            <a:avLst>
              <a:gd fmla="val 16667" name="adj"/>
            </a:avLst>
          </a:prstGeom>
          <a:solidFill>
            <a:schemeClr val="accent2"/>
          </a:solidFill>
          <a:ln cap="rnd" cmpd="sng" w="1905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rPr lang="es-CO" sz="1800">
                <a:solidFill>
                  <a:schemeClr val="lt1"/>
                </a:solidFill>
                <a:latin typeface="Century Gothic"/>
                <a:ea typeface="Century Gothic"/>
                <a:cs typeface="Century Gothic"/>
                <a:sym typeface="Century Gothic"/>
              </a:rPr>
              <a:t>Definición de temas generales</a:t>
            </a:r>
            <a:endParaRPr sz="1800">
              <a:solidFill>
                <a:schemeClr val="lt1"/>
              </a:solidFill>
              <a:latin typeface="Century Gothic"/>
              <a:ea typeface="Century Gothic"/>
              <a:cs typeface="Century Gothic"/>
              <a:sym typeface="Century Gothic"/>
            </a:endParaRPr>
          </a:p>
        </p:txBody>
      </p:sp>
      <p:sp>
        <p:nvSpPr>
          <p:cNvPr id="297" name="Google Shape;297;p8"/>
          <p:cNvSpPr/>
          <p:nvPr/>
        </p:nvSpPr>
        <p:spPr>
          <a:xfrm>
            <a:off x="4267200" y="3185159"/>
            <a:ext cx="609600" cy="487680"/>
          </a:xfrm>
          <a:prstGeom prst="rightArrow">
            <a:avLst>
              <a:gd fmla="val 50000" name="adj1"/>
              <a:gd fmla="val 50000" name="adj2"/>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98" name="Google Shape;298;p8"/>
          <p:cNvSpPr/>
          <p:nvPr/>
        </p:nvSpPr>
        <p:spPr>
          <a:xfrm>
            <a:off x="5080000" y="2819399"/>
            <a:ext cx="2032000" cy="1219200"/>
          </a:xfrm>
          <a:prstGeom prst="roundRect">
            <a:avLst>
              <a:gd fmla="val 16667" name="adj"/>
            </a:avLst>
          </a:prstGeom>
          <a:solidFill>
            <a:schemeClr val="accent3"/>
          </a:solidFill>
          <a:ln cap="rnd" cmpd="sng" w="1905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rPr lang="es-CO" sz="1800">
                <a:solidFill>
                  <a:schemeClr val="lt1"/>
                </a:solidFill>
                <a:latin typeface="Century Gothic"/>
                <a:ea typeface="Century Gothic"/>
                <a:cs typeface="Century Gothic"/>
                <a:sym typeface="Century Gothic"/>
              </a:rPr>
              <a:t>Revisión de libros o trabajos realizados sobre el tema</a:t>
            </a:r>
            <a:endParaRPr sz="1800">
              <a:solidFill>
                <a:schemeClr val="lt1"/>
              </a:solidFill>
              <a:latin typeface="Century Gothic"/>
              <a:ea typeface="Century Gothic"/>
              <a:cs typeface="Century Gothic"/>
              <a:sym typeface="Century Gothic"/>
            </a:endParaRPr>
          </a:p>
        </p:txBody>
      </p:sp>
      <p:sp>
        <p:nvSpPr>
          <p:cNvPr id="299" name="Google Shape;299;p8"/>
          <p:cNvSpPr/>
          <p:nvPr/>
        </p:nvSpPr>
        <p:spPr>
          <a:xfrm>
            <a:off x="7315200" y="3185159"/>
            <a:ext cx="609600" cy="487680"/>
          </a:xfrm>
          <a:prstGeom prst="rightArrow">
            <a:avLst>
              <a:gd fmla="val 50000" name="adj1"/>
              <a:gd fmla="val 50000" name="adj2"/>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00" name="Google Shape;300;p8"/>
          <p:cNvSpPr/>
          <p:nvPr/>
        </p:nvSpPr>
        <p:spPr>
          <a:xfrm>
            <a:off x="8128000" y="2819399"/>
            <a:ext cx="2032000" cy="1219200"/>
          </a:xfrm>
          <a:prstGeom prst="roundRect">
            <a:avLst>
              <a:gd fmla="val 16667" name="adj"/>
            </a:avLst>
          </a:prstGeom>
          <a:solidFill>
            <a:schemeClr val="accent4"/>
          </a:solidFill>
          <a:ln cap="rnd" cmpd="sng" w="1905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rPr lang="es-CO" sz="1800">
                <a:solidFill>
                  <a:schemeClr val="lt1"/>
                </a:solidFill>
                <a:latin typeface="Century Gothic"/>
                <a:ea typeface="Century Gothic"/>
                <a:cs typeface="Century Gothic"/>
                <a:sym typeface="Century Gothic"/>
              </a:rPr>
              <a:t>Revisión de revistas o boletines que tocan los temas</a:t>
            </a:r>
            <a:endParaRPr sz="1800">
              <a:solidFill>
                <a:schemeClr val="lt1"/>
              </a:solidFill>
              <a:latin typeface="Century Gothic"/>
              <a:ea typeface="Century Gothic"/>
              <a:cs typeface="Century Gothic"/>
              <a:sym typeface="Century Gothic"/>
            </a:endParaRPr>
          </a:p>
        </p:txBody>
      </p:sp>
      <p:sp>
        <p:nvSpPr>
          <p:cNvPr id="301" name="Google Shape;301;p8"/>
          <p:cNvSpPr txBox="1"/>
          <p:nvPr/>
        </p:nvSpPr>
        <p:spPr>
          <a:xfrm>
            <a:off x="859809" y="450376"/>
            <a:ext cx="92804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CO" sz="1800">
                <a:solidFill>
                  <a:schemeClr val="dk1"/>
                </a:solidFill>
                <a:latin typeface="Century Gothic"/>
                <a:ea typeface="Century Gothic"/>
                <a:cs typeface="Century Gothic"/>
                <a:sym typeface="Century Gothic"/>
              </a:rPr>
              <a:t>2 Paso</a:t>
            </a:r>
            <a:endParaRPr b="1" sz="1800">
              <a:solidFill>
                <a:schemeClr val="dk1"/>
              </a:solidFill>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9"/>
          <p:cNvSpPr/>
          <p:nvPr/>
        </p:nvSpPr>
        <p:spPr>
          <a:xfrm>
            <a:off x="2032000" y="2819399"/>
            <a:ext cx="2032000" cy="1219200"/>
          </a:xfrm>
          <a:prstGeom prst="roundRect">
            <a:avLst>
              <a:gd fmla="val 16667" name="adj"/>
            </a:avLst>
          </a:prstGeom>
          <a:solidFill>
            <a:schemeClr val="accent5"/>
          </a:solidFill>
          <a:ln cap="rnd" cmpd="sng" w="1905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rPr lang="es-CO" sz="1800">
                <a:solidFill>
                  <a:schemeClr val="lt1"/>
                </a:solidFill>
                <a:latin typeface="Century Gothic"/>
                <a:ea typeface="Century Gothic"/>
                <a:cs typeface="Century Gothic"/>
                <a:sym typeface="Century Gothic"/>
              </a:rPr>
              <a:t>Definición de temas concretos</a:t>
            </a:r>
            <a:endParaRPr sz="1800">
              <a:solidFill>
                <a:schemeClr val="lt1"/>
              </a:solidFill>
              <a:latin typeface="Century Gothic"/>
              <a:ea typeface="Century Gothic"/>
              <a:cs typeface="Century Gothic"/>
              <a:sym typeface="Century Gothic"/>
            </a:endParaRPr>
          </a:p>
        </p:txBody>
      </p:sp>
      <p:sp>
        <p:nvSpPr>
          <p:cNvPr id="307" name="Google Shape;307;p9"/>
          <p:cNvSpPr/>
          <p:nvPr/>
        </p:nvSpPr>
        <p:spPr>
          <a:xfrm>
            <a:off x="4267200" y="3185159"/>
            <a:ext cx="609600" cy="487680"/>
          </a:xfrm>
          <a:prstGeom prst="rightArrow">
            <a:avLst>
              <a:gd fmla="val 50000" name="adj1"/>
              <a:gd fmla="val 50000" name="adj2"/>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08" name="Google Shape;308;p9"/>
          <p:cNvSpPr/>
          <p:nvPr/>
        </p:nvSpPr>
        <p:spPr>
          <a:xfrm>
            <a:off x="5080000" y="2819399"/>
            <a:ext cx="2032000" cy="1219200"/>
          </a:xfrm>
          <a:prstGeom prst="roundRect">
            <a:avLst>
              <a:gd fmla="val 16667" name="adj"/>
            </a:avLst>
          </a:prstGeom>
          <a:solidFill>
            <a:schemeClr val="accent6"/>
          </a:solidFill>
          <a:ln cap="rnd" cmpd="sng" w="1905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rPr lang="es-CO" sz="1800">
                <a:solidFill>
                  <a:schemeClr val="lt1"/>
                </a:solidFill>
                <a:latin typeface="Century Gothic"/>
                <a:ea typeface="Century Gothic"/>
                <a:cs typeface="Century Gothic"/>
                <a:sym typeface="Century Gothic"/>
              </a:rPr>
              <a:t>Análisis comparativo de los temas</a:t>
            </a:r>
            <a:endParaRPr sz="1800">
              <a:solidFill>
                <a:schemeClr val="lt1"/>
              </a:solidFill>
              <a:latin typeface="Century Gothic"/>
              <a:ea typeface="Century Gothic"/>
              <a:cs typeface="Century Gothic"/>
              <a:sym typeface="Century Gothic"/>
            </a:endParaRPr>
          </a:p>
        </p:txBody>
      </p:sp>
      <p:sp>
        <p:nvSpPr>
          <p:cNvPr id="309" name="Google Shape;309;p9"/>
          <p:cNvSpPr/>
          <p:nvPr/>
        </p:nvSpPr>
        <p:spPr>
          <a:xfrm>
            <a:off x="7315200" y="3185159"/>
            <a:ext cx="609600" cy="487680"/>
          </a:xfrm>
          <a:prstGeom prst="rightArrow">
            <a:avLst>
              <a:gd fmla="val 50000" name="adj1"/>
              <a:gd fmla="val 50000" name="adj2"/>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10" name="Google Shape;310;p9"/>
          <p:cNvSpPr/>
          <p:nvPr/>
        </p:nvSpPr>
        <p:spPr>
          <a:xfrm>
            <a:off x="8128000" y="2819399"/>
            <a:ext cx="2032000" cy="1219200"/>
          </a:xfrm>
          <a:prstGeom prst="roundRect">
            <a:avLst>
              <a:gd fmla="val 16667" name="adj"/>
            </a:avLst>
          </a:prstGeom>
          <a:solidFill>
            <a:schemeClr val="accent5"/>
          </a:solidFill>
          <a:ln cap="rnd" cmpd="sng" w="1905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85000"/>
              </a:lnSpc>
              <a:spcBef>
                <a:spcPts val="0"/>
              </a:spcBef>
              <a:spcAft>
                <a:spcPts val="0"/>
              </a:spcAft>
              <a:buNone/>
            </a:pPr>
            <a:r>
              <a:rPr lang="es-CO" sz="1800">
                <a:solidFill>
                  <a:schemeClr val="lt1"/>
                </a:solidFill>
                <a:latin typeface="Century Gothic"/>
                <a:ea typeface="Century Gothic"/>
                <a:cs typeface="Century Gothic"/>
                <a:sym typeface="Century Gothic"/>
              </a:rPr>
              <a:t>Elección del tema y desarrollo del planteo del probelma</a:t>
            </a:r>
            <a:endParaRPr sz="1800">
              <a:solidFill>
                <a:schemeClr val="lt1"/>
              </a:solidFill>
              <a:latin typeface="Century Gothic"/>
              <a:ea typeface="Century Gothic"/>
              <a:cs typeface="Century Gothic"/>
              <a:sym typeface="Century Gothic"/>
            </a:endParaRPr>
          </a:p>
        </p:txBody>
      </p:sp>
      <p:sp>
        <p:nvSpPr>
          <p:cNvPr id="311" name="Google Shape;311;p9"/>
          <p:cNvSpPr txBox="1"/>
          <p:nvPr/>
        </p:nvSpPr>
        <p:spPr>
          <a:xfrm>
            <a:off x="859809" y="450376"/>
            <a:ext cx="92804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CO" sz="1800">
                <a:solidFill>
                  <a:schemeClr val="dk1"/>
                </a:solidFill>
                <a:latin typeface="Century Gothic"/>
                <a:ea typeface="Century Gothic"/>
                <a:cs typeface="Century Gothic"/>
                <a:sym typeface="Century Gothic"/>
              </a:rPr>
              <a:t>3 Paso</a:t>
            </a:r>
            <a:endParaRPr b="1" sz="1800">
              <a:solidFill>
                <a:schemeClr val="dk1"/>
              </a:solidFill>
              <a:latin typeface="Century Gothic"/>
              <a:ea typeface="Century Gothic"/>
              <a:cs typeface="Century Gothic"/>
              <a:sym typeface="Century Gothic"/>
            </a:endParaRPr>
          </a:p>
        </p:txBody>
      </p:sp>
    </p:spTree>
  </p:cSld>
  <p:clrMapOvr>
    <a:masterClrMapping/>
  </p:clrMapOvr>
</p:sld>
</file>

<file path=ppt/theme/theme1.xml><?xml version="1.0" encoding="utf-8"?>
<a:theme xmlns:a="http://schemas.openxmlformats.org/drawingml/2006/main" xmlns:r="http://schemas.openxmlformats.org/officeDocument/2006/relationships" name="Sala de reuniones Ion">
  <a:themeElements>
    <a:clrScheme name="Sala de reuniones Ion">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2017-03-14T21:32:23Z</dcterms:created>
  <dc:creator>usuadocente</dc:creator>
</cp:coreProperties>
</file>